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97798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666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 Bold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104306"/>
            <a:ext cx="8534400" cy="206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333" cap="all" baseline="0">
                <a:solidFill>
                  <a:srgbClr val="B01C32"/>
                </a:solidFill>
                <a:latin typeface="Century Gothic Bold Italic" charset="0"/>
              </a:defRPr>
            </a:lvl1pPr>
            <a:lvl2pPr marL="60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 NAME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49318" y="2907771"/>
            <a:ext cx="8293365" cy="5292"/>
          </a:xfrm>
          <a:prstGeom prst="line">
            <a:avLst/>
          </a:prstGeom>
          <a:ln w="3175" cmpd="sng">
            <a:solidFill>
              <a:srgbClr val="B01C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6" descr="U Health_horizontal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94" y="2082600"/>
            <a:ext cx="2055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gradFill>
          <a:gsLst>
            <a:gs pos="60000">
              <a:schemeClr val="tx1">
                <a:lumMod val="80000"/>
                <a:lumOff val="20000"/>
              </a:schemeClr>
            </a:gs>
            <a:gs pos="100000">
              <a:srgbClr val="1E1E1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U Health_horizontal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391190"/>
            <a:ext cx="1299104" cy="34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51719" y="2887927"/>
            <a:ext cx="1069975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"Click to edit Master text styles”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101292" y="4255824"/>
            <a:ext cx="5349875" cy="305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0" i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1"/>
            <a:ext cx="105833" cy="6858000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1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 1">
    <p:bg>
      <p:bgPr>
        <a:gradFill flip="none" rotWithShape="1">
          <a:gsLst>
            <a:gs pos="0">
              <a:srgbClr val="A21727">
                <a:lumMod val="96000"/>
                <a:lumOff val="4000"/>
              </a:srgbClr>
            </a:gs>
            <a:gs pos="100000">
              <a:srgbClr val="A2172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28157" y="3944937"/>
            <a:ext cx="6096000" cy="5292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3" descr="U Health_horizontal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74" y="4173803"/>
            <a:ext cx="2071688" cy="54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28157" y="2622097"/>
            <a:ext cx="6096000" cy="1436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6666" b="0" i="0" spc="167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4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grayscl/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9" r="3588" b="762"/>
          <a:stretch/>
        </p:blipFill>
        <p:spPr bwMode="auto">
          <a:xfrm>
            <a:off x="1" y="-6966"/>
            <a:ext cx="12192000" cy="686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28157" y="2622097"/>
            <a:ext cx="6096000" cy="1436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6666" b="0" i="0" spc="167" baseline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pic>
        <p:nvPicPr>
          <p:cNvPr id="19" name="Picture 16" descr="U Health_horizontal_cmy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94" y="4163219"/>
            <a:ext cx="20558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/>
        </p:nvCxnSpPr>
        <p:spPr>
          <a:xfrm flipV="1">
            <a:off x="3028157" y="3944937"/>
            <a:ext cx="6096000" cy="5292"/>
          </a:xfrm>
          <a:prstGeom prst="line">
            <a:avLst/>
          </a:prstGeom>
          <a:ln w="3175" cmpd="sng">
            <a:solidFill>
              <a:srgbClr val="B01C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160438" y="6552021"/>
            <a:ext cx="99218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  <a:endParaRPr lang="en-US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453004" y="6552021"/>
            <a:ext cx="99218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  <a:endParaRPr lang="en-US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45813" y="6552021"/>
            <a:ext cx="99218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20750" y="1762390"/>
            <a:ext cx="10563678" cy="445900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6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3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7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 Text/Title and One Column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20750" y="1762390"/>
            <a:ext cx="5049858" cy="445900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532543" y="1762390"/>
            <a:ext cx="5049858" cy="445900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578735"/>
            <a:ext cx="10661650" cy="549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05833" cy="6918854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60636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@HANDLE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53004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HASHTAG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745373" y="6555771"/>
            <a:ext cx="992628" cy="25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167" baseline="0">
                <a:solidFill>
                  <a:srgbClr val="A21727"/>
                </a:solidFill>
              </a:defRPr>
            </a:lvl1pPr>
          </a:lstStyle>
          <a:p>
            <a:pPr lvl="0"/>
            <a:r>
              <a:rPr lang="en-US" dirty="0" smtClean="0"/>
              <a:t>MISC</a:t>
            </a:r>
          </a:p>
        </p:txBody>
      </p:sp>
      <p:pic>
        <p:nvPicPr>
          <p:cNvPr id="14" name="Picture 13" descr="U Health_horizontal_cmy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1" y="6400271"/>
            <a:ext cx="1299104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147094" y="6547115"/>
            <a:ext cx="10605823" cy="0"/>
          </a:xfrm>
          <a:prstGeom prst="line">
            <a:avLst/>
          </a:prstGeom>
          <a:ln w="12700" cmpd="sng">
            <a:solidFill>
              <a:srgbClr val="A217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-271542" y="1348888"/>
            <a:ext cx="12774135" cy="4862859"/>
          </a:xfrm>
          <a:prstGeom prst="rect">
            <a:avLst/>
          </a:prstGeom>
          <a:solidFill>
            <a:srgbClr val="A21727"/>
          </a:solidFill>
          <a:ln>
            <a:noFill/>
          </a:ln>
          <a:effectLst>
            <a:glow rad="444500">
              <a:schemeClr val="tx1">
                <a:lumMod val="95000"/>
                <a:lumOff val="5000"/>
                <a:alpha val="3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738001" y="6238875"/>
            <a:ext cx="6454000" cy="308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rgbClr val="A31527"/>
                </a:solidFill>
              </a:defRPr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717797" y="6548036"/>
            <a:ext cx="34742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©</a:t>
            </a:r>
            <a:r>
              <a:rPr lang="en-US" sz="1000" b="1" spc="250" baseline="0" dirty="0" smtClean="0">
                <a:solidFill>
                  <a:srgbClr val="A21727"/>
                </a:solidFill>
                <a:latin typeface="Century Gothic" charset="0"/>
                <a:ea typeface="Century Gothic" charset="0"/>
                <a:cs typeface="Century Gothic" charset="0"/>
              </a:rPr>
              <a:t>UNIVERSITY OF UTAH HEALTH, 2017</a:t>
            </a:r>
            <a:endParaRPr lang="en-US" sz="1000" b="1" spc="250" dirty="0">
              <a:solidFill>
                <a:srgbClr val="A21727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105833" cy="6858000"/>
          </a:xfrm>
          <a:prstGeom prst="rect">
            <a:avLst/>
          </a:prstGeom>
          <a:solidFill>
            <a:srgbClr val="AF282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40"/>
          </a:p>
        </p:txBody>
      </p:sp>
    </p:spTree>
    <p:extLst>
      <p:ext uri="{BB962C8B-B14F-4D97-AF65-F5344CB8AC3E}">
        <p14:creationId xmlns:p14="http://schemas.microsoft.com/office/powerpoint/2010/main" val="33221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2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09576" rtl="0" eaLnBrk="1" latinLnBrk="0" hangingPunct="1">
        <a:spcBef>
          <a:spcPct val="0"/>
        </a:spcBef>
        <a:buNone/>
        <a:defRPr sz="3733" b="0" i="0" kern="1200" cap="all" baseline="0">
          <a:solidFill>
            <a:srgbClr val="B01C32"/>
          </a:solidFill>
          <a:latin typeface="Century Gothic" charset="0"/>
          <a:ea typeface="+mj-ea"/>
          <a:cs typeface="Avenir Roman"/>
        </a:defRPr>
      </a:lvl1pPr>
    </p:titleStyle>
    <p:bodyStyle>
      <a:lvl1pPr marL="457182" indent="-457182" algn="l" defTabSz="609576" rtl="0" eaLnBrk="1" latinLnBrk="0" hangingPunct="1">
        <a:spcBef>
          <a:spcPct val="20000"/>
        </a:spcBef>
        <a:buFont typeface="Arial"/>
        <a:buChar char="•"/>
        <a:defRPr sz="3733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1pPr>
      <a:lvl2pPr marL="990560" indent="-380985" algn="l" defTabSz="609576" rtl="0" eaLnBrk="1" latinLnBrk="0" hangingPunct="1">
        <a:spcBef>
          <a:spcPct val="20000"/>
        </a:spcBef>
        <a:buFont typeface="Arial"/>
        <a:buChar char="–"/>
        <a:defRPr sz="320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2pPr>
      <a:lvl3pPr marL="1523939" indent="-304788" algn="l" defTabSz="609576" rtl="0" eaLnBrk="1" latinLnBrk="0" hangingPunct="1">
        <a:spcBef>
          <a:spcPct val="20000"/>
        </a:spcBef>
        <a:buFont typeface="Arial"/>
        <a:buChar char="•"/>
        <a:defRPr sz="2667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Century Gothic" charset="0"/>
          <a:cs typeface="Century Gothic" charset="0"/>
        </a:defRPr>
      </a:lvl3pPr>
      <a:lvl4pPr marL="2133515" indent="-304788" algn="l" defTabSz="609576" rtl="0" eaLnBrk="1" latinLnBrk="0" hangingPunct="1">
        <a:spcBef>
          <a:spcPct val="20000"/>
        </a:spcBef>
        <a:buFont typeface="Arial"/>
        <a:buChar char="–"/>
        <a:defRPr sz="2133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4pPr>
      <a:lvl5pPr marL="2743090" indent="-304788" algn="l" defTabSz="609576" rtl="0" eaLnBrk="1" latinLnBrk="0" hangingPunct="1">
        <a:spcBef>
          <a:spcPct val="20000"/>
        </a:spcBef>
        <a:buFont typeface="Arial"/>
        <a:buChar char="»"/>
        <a:defRPr sz="1600" b="0" i="0" kern="1200" baseline="0">
          <a:solidFill>
            <a:schemeClr val="tx1">
              <a:lumMod val="65000"/>
              <a:lumOff val="35000"/>
            </a:schemeClr>
          </a:solidFill>
          <a:latin typeface="Century Gothic" charset="0"/>
          <a:ea typeface="+mn-ea"/>
          <a:cs typeface="Avenir Roman"/>
        </a:defRPr>
      </a:lvl5pPr>
      <a:lvl6pPr marL="3352666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42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17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93" indent="-304788" algn="l" defTabSz="609576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6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1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27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02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78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54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29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05" algn="l" defTabSz="60957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orient="horz" pos="49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Falls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3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weekly review of all the falls that occurred the prior week</a:t>
            </a:r>
          </a:p>
          <a:p>
            <a:r>
              <a:rPr lang="en-US" dirty="0" smtClean="0"/>
              <a:t>CNCs and staff involved are scheduled in 10 minute increments to review their falls, discuss suggestions for improvement, ensure documentation correct in chart, audit fall risk scores and interventions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Identify trends and opportunities for improvement that can then be disseminated throughout the organization</a:t>
            </a:r>
          </a:p>
          <a:p>
            <a:r>
              <a:rPr lang="en-US" dirty="0" smtClean="0"/>
              <a:t>Allows us to ensure our data is correct for reporting to NDNQI as well as running trend reporting through RL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1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 and what have we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Moderate fall risk patients are falling more than high fall risk patients</a:t>
            </a:r>
          </a:p>
          <a:p>
            <a:pPr lvl="1"/>
            <a:r>
              <a:rPr lang="en-US" dirty="0" smtClean="0"/>
              <a:t>Changed the fall prevention guideline to include a recommendation for all moderate AND high fall risk patients</a:t>
            </a:r>
          </a:p>
          <a:p>
            <a:r>
              <a:rPr lang="en-US" dirty="0" smtClean="0"/>
              <a:t>Most of our falls are happening around toileting and urgency</a:t>
            </a:r>
          </a:p>
          <a:p>
            <a:pPr lvl="1"/>
            <a:r>
              <a:rPr lang="en-US" dirty="0" smtClean="0"/>
              <a:t>Focus on preventative toileting during purposeful rounding</a:t>
            </a:r>
          </a:p>
          <a:p>
            <a:pPr lvl="1"/>
            <a:r>
              <a:rPr lang="en-US" dirty="0" smtClean="0"/>
              <a:t>Education around “okay to stay” encouraging staff to stay with patient for toileting and showering</a:t>
            </a:r>
          </a:p>
          <a:p>
            <a:r>
              <a:rPr lang="en-US" dirty="0" smtClean="0"/>
              <a:t>Education and training for equipment and transfers</a:t>
            </a:r>
          </a:p>
          <a:p>
            <a:pPr lvl="1"/>
            <a:r>
              <a:rPr lang="en-US" dirty="0" smtClean="0"/>
              <a:t>New hire orientation to include safe patient handling</a:t>
            </a:r>
          </a:p>
          <a:p>
            <a:pPr lvl="1"/>
            <a:r>
              <a:rPr lang="en-US" dirty="0" smtClean="0"/>
              <a:t>Equipment pilot for Sara Steady's on every unit and gait belts in every room</a:t>
            </a:r>
          </a:p>
          <a:p>
            <a:endParaRPr lang="en-US" dirty="0" smtClean="0"/>
          </a:p>
          <a:p>
            <a:r>
              <a:rPr lang="en-US" dirty="0" smtClean="0"/>
              <a:t>We have seen a 12.3% decrease in preventable falls </a:t>
            </a:r>
          </a:p>
          <a:p>
            <a:pPr lvl="1"/>
            <a:r>
              <a:rPr lang="en-US" dirty="0" smtClean="0"/>
              <a:t>January 2023 to June 2023 compared to July 2023 to December 2023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5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" t="836" r="2000" b="3148"/>
          <a:stretch/>
        </p:blipFill>
        <p:spPr>
          <a:xfrm>
            <a:off x="6874624" y="357447"/>
            <a:ext cx="4447311" cy="5710843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5"/>
          <a:stretch/>
        </p:blipFill>
        <p:spPr>
          <a:xfrm>
            <a:off x="846735" y="1920842"/>
            <a:ext cx="5600650" cy="339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werPoint Template (External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(External)</Template>
  <TotalTime>37</TotalTime>
  <Words>209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Roman</vt:lpstr>
      <vt:lpstr>Calibri</vt:lpstr>
      <vt:lpstr>Century Gothic</vt:lpstr>
      <vt:lpstr>Century Gothic Bold</vt:lpstr>
      <vt:lpstr>Century Gothic Bold Italic</vt:lpstr>
      <vt:lpstr>PowerPoint Template (External)</vt:lpstr>
      <vt:lpstr>Falls Friday</vt:lpstr>
      <vt:lpstr>What is it?</vt:lpstr>
      <vt:lpstr>Purpose</vt:lpstr>
      <vt:lpstr>What have we learned and what have we done</vt:lpstr>
      <vt:lpstr>Education</vt:lpstr>
    </vt:vector>
  </TitlesOfParts>
  <Company>University of Utah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Falls Friday</dc:title>
  <dc:creator>Helen Smith</dc:creator>
  <cp:lastModifiedBy>Helen Smith</cp:lastModifiedBy>
  <cp:revision>9</cp:revision>
  <dcterms:created xsi:type="dcterms:W3CDTF">2023-12-01T18:45:46Z</dcterms:created>
  <dcterms:modified xsi:type="dcterms:W3CDTF">2023-12-08T17:54:45Z</dcterms:modified>
</cp:coreProperties>
</file>