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notesSlides/notesSlide22.xml" ContentType="application/vnd.openxmlformats-officedocument.presentationml.notesSlide+xml"/>
  <Override PartName="/ppt/tags/tag31.xml" ContentType="application/vnd.openxmlformats-officedocument.presentationml.tags+xml"/>
  <Override PartName="/ppt/notesSlides/notesSlide23.xml" ContentType="application/vnd.openxmlformats-officedocument.presentationml.notesSlide+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notesSlides/notesSlide2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4"/>
  </p:notesMasterIdLst>
  <p:handoutMasterIdLst>
    <p:handoutMasterId r:id="rId45"/>
  </p:handoutMasterIdLst>
  <p:sldIdLst>
    <p:sldId id="258" r:id="rId6"/>
    <p:sldId id="281" r:id="rId7"/>
    <p:sldId id="330" r:id="rId8"/>
    <p:sldId id="537" r:id="rId9"/>
    <p:sldId id="540" r:id="rId10"/>
    <p:sldId id="464" r:id="rId11"/>
    <p:sldId id="462" r:id="rId12"/>
    <p:sldId id="451" r:id="rId13"/>
    <p:sldId id="465" r:id="rId14"/>
    <p:sldId id="445" r:id="rId15"/>
    <p:sldId id="392" r:id="rId16"/>
    <p:sldId id="500" r:id="rId17"/>
    <p:sldId id="501" r:id="rId18"/>
    <p:sldId id="535" r:id="rId19"/>
    <p:sldId id="470" r:id="rId20"/>
    <p:sldId id="452" r:id="rId21"/>
    <p:sldId id="302" r:id="rId22"/>
    <p:sldId id="466" r:id="rId23"/>
    <p:sldId id="421" r:id="rId24"/>
    <p:sldId id="423" r:id="rId25"/>
    <p:sldId id="454" r:id="rId26"/>
    <p:sldId id="467" r:id="rId27"/>
    <p:sldId id="306" r:id="rId28"/>
    <p:sldId id="825" r:id="rId29"/>
    <p:sldId id="830" r:id="rId30"/>
    <p:sldId id="826" r:id="rId31"/>
    <p:sldId id="316" r:id="rId32"/>
    <p:sldId id="456" r:id="rId33"/>
    <p:sldId id="797" r:id="rId34"/>
    <p:sldId id="324" r:id="rId35"/>
    <p:sldId id="835" r:id="rId36"/>
    <p:sldId id="831" r:id="rId37"/>
    <p:sldId id="833" r:id="rId38"/>
    <p:sldId id="837" r:id="rId39"/>
    <p:sldId id="836" r:id="rId40"/>
    <p:sldId id="832" r:id="rId41"/>
    <p:sldId id="834" r:id="rId42"/>
    <p:sldId id="260" r:id="rId43"/>
  </p:sldIdLst>
  <p:sldSz cx="12192000" cy="6858000"/>
  <p:notesSz cx="7010400" cy="9296400"/>
  <p:custDataLst>
    <p:tags r:id="rId46"/>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xell, Shelly" initials="MS" lastIdx="4" clrIdx="0">
    <p:extLst>
      <p:ext uri="{19B8F6BF-5375-455C-9EA6-DF929625EA0E}">
        <p15:presenceInfo xmlns:p15="http://schemas.microsoft.com/office/powerpoint/2012/main" userId="Mixell, Shel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B79A"/>
    <a:srgbClr val="46C3B2"/>
    <a:srgbClr val="425563"/>
    <a:srgbClr val="2D66BB"/>
    <a:srgbClr val="009276"/>
    <a:srgbClr val="FFFFFF"/>
    <a:srgbClr val="B40000"/>
    <a:srgbClr val="B00000"/>
    <a:srgbClr val="9E000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71703" autoAdjust="0"/>
  </p:normalViewPr>
  <p:slideViewPr>
    <p:cSldViewPr>
      <p:cViewPr varScale="1">
        <p:scale>
          <a:sx n="81" d="100"/>
          <a:sy n="81" d="100"/>
        </p:scale>
        <p:origin x="1692"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277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1/15/2019</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0FEE95E-B65E-4513-8E31-21CF450B875B}" type="slidenum">
              <a:rPr lang="en-US" smtClean="0"/>
              <a:t>‹#›</a:t>
            </a:fld>
            <a:endParaRPr lang="en-US" dirty="0"/>
          </a:p>
        </p:txBody>
      </p:sp>
    </p:spTree>
    <p:extLst>
      <p:ext uri="{BB962C8B-B14F-4D97-AF65-F5344CB8AC3E}">
        <p14:creationId xmlns:p14="http://schemas.microsoft.com/office/powerpoint/2010/main" val="287645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89237403-F57F-462D-B5CC-2E9F461D485E}" type="datetimeFigureOut">
              <a:rPr lang="en-US"/>
              <a:pPr>
                <a:defRPr/>
              </a:pPr>
              <a:t>6/23/2022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eaLnBrk="1" fontAlgn="auto" hangingPunct="1">
              <a:spcBef>
                <a:spcPts val="0"/>
              </a:spcBef>
              <a:spcAft>
                <a:spcPts val="0"/>
              </a:spcAft>
              <a:defRPr sz="1200">
                <a:latin typeface="+mn-lt"/>
              </a:defRPr>
            </a:lvl1pPr>
          </a:lstStyle>
          <a:p>
            <a:pPr>
              <a:defRPr/>
            </a:pPr>
            <a:fld id="{4BFE2B87-6C37-4E2B-B3CE-444FD0182DA1}" type="slidenum">
              <a:rPr lang="en-US"/>
              <a:pPr>
                <a:defRPr/>
              </a:pPr>
              <a:t>‹#›</a:t>
            </a:fld>
            <a:endParaRPr lang="en-US" dirty="0"/>
          </a:p>
        </p:txBody>
      </p:sp>
    </p:spTree>
    <p:extLst>
      <p:ext uri="{BB962C8B-B14F-4D97-AF65-F5344CB8AC3E}">
        <p14:creationId xmlns:p14="http://schemas.microsoft.com/office/powerpoint/2010/main" val="1341522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2</a:t>
            </a:fld>
            <a:endParaRPr lang="en-US" dirty="0"/>
          </a:p>
        </p:txBody>
      </p:sp>
    </p:spTree>
    <p:extLst>
      <p:ext uri="{BB962C8B-B14F-4D97-AF65-F5344CB8AC3E}">
        <p14:creationId xmlns:p14="http://schemas.microsoft.com/office/powerpoint/2010/main" val="3470734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15</a:t>
            </a:fld>
            <a:endParaRPr lang="en-US" dirty="0"/>
          </a:p>
        </p:txBody>
      </p:sp>
    </p:spTree>
    <p:extLst>
      <p:ext uri="{BB962C8B-B14F-4D97-AF65-F5344CB8AC3E}">
        <p14:creationId xmlns:p14="http://schemas.microsoft.com/office/powerpoint/2010/main" val="128992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17</a:t>
            </a:fld>
            <a:endParaRPr lang="en-US" dirty="0"/>
          </a:p>
        </p:txBody>
      </p:sp>
    </p:spTree>
    <p:extLst>
      <p:ext uri="{BB962C8B-B14F-4D97-AF65-F5344CB8AC3E}">
        <p14:creationId xmlns:p14="http://schemas.microsoft.com/office/powerpoint/2010/main" val="4080450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18</a:t>
            </a:fld>
            <a:endParaRPr lang="en-US" dirty="0"/>
          </a:p>
        </p:txBody>
      </p:sp>
    </p:spTree>
    <p:extLst>
      <p:ext uri="{BB962C8B-B14F-4D97-AF65-F5344CB8AC3E}">
        <p14:creationId xmlns:p14="http://schemas.microsoft.com/office/powerpoint/2010/main" val="1475855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19</a:t>
            </a:fld>
            <a:endParaRPr lang="en-US" dirty="0"/>
          </a:p>
        </p:txBody>
      </p:sp>
    </p:spTree>
    <p:extLst>
      <p:ext uri="{BB962C8B-B14F-4D97-AF65-F5344CB8AC3E}">
        <p14:creationId xmlns:p14="http://schemas.microsoft.com/office/powerpoint/2010/main" val="18544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20</a:t>
            </a:fld>
            <a:endParaRPr lang="en-US" dirty="0"/>
          </a:p>
        </p:txBody>
      </p:sp>
    </p:spTree>
    <p:extLst>
      <p:ext uri="{BB962C8B-B14F-4D97-AF65-F5344CB8AC3E}">
        <p14:creationId xmlns:p14="http://schemas.microsoft.com/office/powerpoint/2010/main" val="1395175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22</a:t>
            </a:fld>
            <a:endParaRPr lang="en-US" dirty="0"/>
          </a:p>
        </p:txBody>
      </p:sp>
    </p:spTree>
    <p:extLst>
      <p:ext uri="{BB962C8B-B14F-4D97-AF65-F5344CB8AC3E}">
        <p14:creationId xmlns:p14="http://schemas.microsoft.com/office/powerpoint/2010/main" val="130175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a:p>
            <a:pPr marL="914400" marR="0">
              <a:spcBef>
                <a:spcPts val="0"/>
              </a:spcBef>
              <a:spcAft>
                <a:spcPts val="0"/>
              </a:spcAft>
            </a:pPr>
            <a:r>
              <a:rPr lang="en-US" sz="1800" dirty="0">
                <a:solidFill>
                  <a:srgbClr val="000000"/>
                </a:solidFill>
                <a:effectLst/>
                <a:latin typeface="Lucida Sans" panose="020B0602030504020204" pitchFamily="34" charset="0"/>
                <a:ea typeface="Calibri" panose="020F0502020204030204" pitchFamily="34" charset="0"/>
                <a:cs typeface="ALGLPC+CourierNewPS"/>
              </a:rPr>
              <a:t> </a:t>
            </a:r>
            <a:endParaRPr lang="en-US" sz="1800" dirty="0">
              <a:effectLst/>
              <a:latin typeface="ALGLPC+CourierNewPS"/>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23</a:t>
            </a:fld>
            <a:endParaRPr lang="en-US" dirty="0"/>
          </a:p>
        </p:txBody>
      </p:sp>
    </p:spTree>
    <p:extLst>
      <p:ext uri="{BB962C8B-B14F-4D97-AF65-F5344CB8AC3E}">
        <p14:creationId xmlns:p14="http://schemas.microsoft.com/office/powerpoint/2010/main" val="1102921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24</a:t>
            </a:fld>
            <a:endParaRPr lang="en-US" dirty="0"/>
          </a:p>
        </p:txBody>
      </p:sp>
    </p:spTree>
    <p:extLst>
      <p:ext uri="{BB962C8B-B14F-4D97-AF65-F5344CB8AC3E}">
        <p14:creationId xmlns:p14="http://schemas.microsoft.com/office/powerpoint/2010/main" val="162695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25</a:t>
            </a:fld>
            <a:endParaRPr lang="en-US" dirty="0"/>
          </a:p>
        </p:txBody>
      </p:sp>
    </p:spTree>
    <p:extLst>
      <p:ext uri="{BB962C8B-B14F-4D97-AF65-F5344CB8AC3E}">
        <p14:creationId xmlns:p14="http://schemas.microsoft.com/office/powerpoint/2010/main" val="469538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26</a:t>
            </a:fld>
            <a:endParaRPr lang="en-US" dirty="0"/>
          </a:p>
        </p:txBody>
      </p:sp>
    </p:spTree>
    <p:extLst>
      <p:ext uri="{BB962C8B-B14F-4D97-AF65-F5344CB8AC3E}">
        <p14:creationId xmlns:p14="http://schemas.microsoft.com/office/powerpoint/2010/main" val="4133760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normAutofit/>
          </a:bodyPr>
          <a:lstStyle/>
          <a:p>
            <a:pPr defTabSz="942289">
              <a:buFontTx/>
              <a:buNone/>
              <a:defRPr/>
            </a:pPr>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4BFE2B87-6C37-4E2B-B3CE-444FD0182DA1}" type="slidenum">
              <a:rPr lang="en-US" smtClean="0"/>
              <a:pPr>
                <a:defRPr/>
              </a:pPr>
              <a:t>3</a:t>
            </a:fld>
            <a:endParaRPr lang="en-US" dirty="0"/>
          </a:p>
        </p:txBody>
      </p:sp>
    </p:spTree>
    <p:extLst>
      <p:ext uri="{BB962C8B-B14F-4D97-AF65-F5344CB8AC3E}">
        <p14:creationId xmlns:p14="http://schemas.microsoft.com/office/powerpoint/2010/main" val="3744688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27</a:t>
            </a:fld>
            <a:endParaRPr lang="en-US"/>
          </a:p>
        </p:txBody>
      </p:sp>
    </p:spTree>
    <p:extLst>
      <p:ext uri="{BB962C8B-B14F-4D97-AF65-F5344CB8AC3E}">
        <p14:creationId xmlns:p14="http://schemas.microsoft.com/office/powerpoint/2010/main" val="3028126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28</a:t>
            </a:fld>
            <a:endParaRPr lang="en-US" dirty="0"/>
          </a:p>
        </p:txBody>
      </p:sp>
    </p:spTree>
    <p:extLst>
      <p:ext uri="{BB962C8B-B14F-4D97-AF65-F5344CB8AC3E}">
        <p14:creationId xmlns:p14="http://schemas.microsoft.com/office/powerpoint/2010/main" val="628979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29</a:t>
            </a:fld>
            <a:endParaRPr lang="en-US" dirty="0"/>
          </a:p>
        </p:txBody>
      </p:sp>
    </p:spTree>
    <p:extLst>
      <p:ext uri="{BB962C8B-B14F-4D97-AF65-F5344CB8AC3E}">
        <p14:creationId xmlns:p14="http://schemas.microsoft.com/office/powerpoint/2010/main" val="3398314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30</a:t>
            </a:fld>
            <a:endParaRPr lang="en-US" dirty="0"/>
          </a:p>
        </p:txBody>
      </p:sp>
    </p:spTree>
    <p:extLst>
      <p:ext uri="{BB962C8B-B14F-4D97-AF65-F5344CB8AC3E}">
        <p14:creationId xmlns:p14="http://schemas.microsoft.com/office/powerpoint/2010/main" val="966092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31</a:t>
            </a:fld>
            <a:endParaRPr lang="en-US" dirty="0"/>
          </a:p>
        </p:txBody>
      </p:sp>
    </p:spTree>
    <p:extLst>
      <p:ext uri="{BB962C8B-B14F-4D97-AF65-F5344CB8AC3E}">
        <p14:creationId xmlns:p14="http://schemas.microsoft.com/office/powerpoint/2010/main" val="766823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32</a:t>
            </a:fld>
            <a:endParaRPr lang="en-US" dirty="0"/>
          </a:p>
        </p:txBody>
      </p:sp>
    </p:spTree>
    <p:extLst>
      <p:ext uri="{BB962C8B-B14F-4D97-AF65-F5344CB8AC3E}">
        <p14:creationId xmlns:p14="http://schemas.microsoft.com/office/powerpoint/2010/main" val="3410944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t>
            </a:r>
          </a:p>
          <a:p>
            <a:r>
              <a:rPr lang="en-US" dirty="0"/>
              <a:t>LVR</a:t>
            </a:r>
          </a:p>
          <a:p>
            <a:r>
              <a:rPr lang="en-US" dirty="0"/>
              <a:t>NHSN</a:t>
            </a:r>
          </a:p>
          <a:p>
            <a:r>
              <a:rPr lang="en-US" dirty="0"/>
              <a:t>Utilization Data</a:t>
            </a:r>
          </a:p>
          <a:p>
            <a:endParaRPr lang="en-US" dirty="0"/>
          </a:p>
          <a:p>
            <a:r>
              <a:rPr lang="en-US" dirty="0"/>
              <a:t>Projects:</a:t>
            </a:r>
          </a:p>
          <a:p>
            <a:r>
              <a:rPr lang="en-US" dirty="0"/>
              <a:t>CANDOR</a:t>
            </a:r>
          </a:p>
          <a:p>
            <a:r>
              <a:rPr lang="en-US" dirty="0"/>
              <a:t>CAH</a:t>
            </a:r>
          </a:p>
          <a:p>
            <a:r>
              <a:rPr lang="en-US" dirty="0"/>
              <a:t>LTC HAI Workgroup</a:t>
            </a:r>
          </a:p>
          <a:p>
            <a:r>
              <a:rPr lang="en-US" dirty="0"/>
              <a:t>LTC EP</a:t>
            </a:r>
          </a:p>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34</a:t>
            </a:fld>
            <a:endParaRPr lang="en-US" dirty="0"/>
          </a:p>
        </p:txBody>
      </p:sp>
    </p:spTree>
    <p:extLst>
      <p:ext uri="{BB962C8B-B14F-4D97-AF65-F5344CB8AC3E}">
        <p14:creationId xmlns:p14="http://schemas.microsoft.com/office/powerpoint/2010/main" val="2321162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35</a:t>
            </a:fld>
            <a:endParaRPr lang="en-US"/>
          </a:p>
        </p:txBody>
      </p:sp>
    </p:spTree>
    <p:extLst>
      <p:ext uri="{BB962C8B-B14F-4D97-AF65-F5344CB8AC3E}">
        <p14:creationId xmlns:p14="http://schemas.microsoft.com/office/powerpoint/2010/main" val="2003169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36</a:t>
            </a:fld>
            <a:endParaRPr lang="en-US" dirty="0"/>
          </a:p>
        </p:txBody>
      </p:sp>
    </p:spTree>
    <p:extLst>
      <p:ext uri="{BB962C8B-B14F-4D97-AF65-F5344CB8AC3E}">
        <p14:creationId xmlns:p14="http://schemas.microsoft.com/office/powerpoint/2010/main" val="1353575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4DF56B8-8743-4E78-AB59-E3125DC77DB9}" type="slidenum">
              <a:rPr lang="en-US" smtClean="0"/>
              <a:t>38</a:t>
            </a:fld>
            <a:endParaRPr lang="en-US"/>
          </a:p>
        </p:txBody>
      </p:sp>
    </p:spTree>
    <p:extLst>
      <p:ext uri="{BB962C8B-B14F-4D97-AF65-F5344CB8AC3E}">
        <p14:creationId xmlns:p14="http://schemas.microsoft.com/office/powerpoint/2010/main" val="327756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4</a:t>
            </a:fld>
            <a:endParaRPr lang="en-US"/>
          </a:p>
        </p:txBody>
      </p:sp>
    </p:spTree>
    <p:extLst>
      <p:ext uri="{BB962C8B-B14F-4D97-AF65-F5344CB8AC3E}">
        <p14:creationId xmlns:p14="http://schemas.microsoft.com/office/powerpoint/2010/main" val="305157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5</a:t>
            </a:fld>
            <a:endParaRPr lang="en-US"/>
          </a:p>
        </p:txBody>
      </p:sp>
    </p:spTree>
    <p:extLst>
      <p:ext uri="{BB962C8B-B14F-4D97-AF65-F5344CB8AC3E}">
        <p14:creationId xmlns:p14="http://schemas.microsoft.com/office/powerpoint/2010/main" val="222161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6</a:t>
            </a:fld>
            <a:endParaRPr lang="en-US" dirty="0"/>
          </a:p>
        </p:txBody>
      </p:sp>
    </p:spTree>
    <p:extLst>
      <p:ext uri="{BB962C8B-B14F-4D97-AF65-F5344CB8AC3E}">
        <p14:creationId xmlns:p14="http://schemas.microsoft.com/office/powerpoint/2010/main" val="162686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9</a:t>
            </a:fld>
            <a:endParaRPr lang="en-US" dirty="0"/>
          </a:p>
        </p:txBody>
      </p:sp>
    </p:spTree>
    <p:extLst>
      <p:ext uri="{BB962C8B-B14F-4D97-AF65-F5344CB8AC3E}">
        <p14:creationId xmlns:p14="http://schemas.microsoft.com/office/powerpoint/2010/main" val="8323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BFE2B87-6C37-4E2B-B3CE-444FD0182DA1}" type="slidenum">
              <a:rPr lang="en-US" smtClean="0"/>
              <a:pPr>
                <a:defRPr/>
              </a:pPr>
              <a:t>10</a:t>
            </a:fld>
            <a:endParaRPr lang="en-US" dirty="0"/>
          </a:p>
        </p:txBody>
      </p:sp>
    </p:spTree>
    <p:extLst>
      <p:ext uri="{BB962C8B-B14F-4D97-AF65-F5344CB8AC3E}">
        <p14:creationId xmlns:p14="http://schemas.microsoft.com/office/powerpoint/2010/main" val="120357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B125A-FC28-44FD-BEE3-4C0D6357D598}" type="slidenum">
              <a:rPr lang="en-US" smtClean="0"/>
              <a:t>11</a:t>
            </a:fld>
            <a:endParaRPr lang="en-US"/>
          </a:p>
        </p:txBody>
      </p:sp>
    </p:spTree>
    <p:extLst>
      <p:ext uri="{BB962C8B-B14F-4D97-AF65-F5344CB8AC3E}">
        <p14:creationId xmlns:p14="http://schemas.microsoft.com/office/powerpoint/2010/main" val="1602919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BFE2B87-6C37-4E2B-B3CE-444FD0182DA1}" type="slidenum">
              <a:rPr lang="en-US" smtClean="0"/>
              <a:pPr>
                <a:defRPr/>
              </a:pPr>
              <a:t>14</a:t>
            </a:fld>
            <a:endParaRPr lang="en-US" dirty="0"/>
          </a:p>
        </p:txBody>
      </p:sp>
    </p:spTree>
    <p:extLst>
      <p:ext uri="{BB962C8B-B14F-4D97-AF65-F5344CB8AC3E}">
        <p14:creationId xmlns:p14="http://schemas.microsoft.com/office/powerpoint/2010/main" val="369874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3"/>
            <a:ext cx="9144000" cy="2387600"/>
          </a:xfrm>
        </p:spPr>
        <p:txBody>
          <a:bodyPr anchor="b"/>
          <a:lstStyle>
            <a:lvl1pPr algn="ctr">
              <a:defRPr sz="4400">
                <a:solidFill>
                  <a:srgbClr val="425563"/>
                </a:solidFill>
                <a:latin typeface="Lucida Sans" panose="020B0602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373438"/>
            <a:ext cx="9144000" cy="1655762"/>
          </a:xfrm>
        </p:spPr>
        <p:txBody>
          <a:bodyPr/>
          <a:lstStyle>
            <a:lvl1pPr marL="0" indent="0" algn="ctr">
              <a:buNone/>
              <a:defRPr sz="2400" i="0">
                <a:solidFill>
                  <a:srgbClr val="46C3B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4925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51706-CDE0-4416-8BEA-9045D657D28A}"/>
              </a:ext>
            </a:extLst>
          </p:cNvPr>
          <p:cNvSpPr>
            <a:spLocks noGrp="1"/>
          </p:cNvSpPr>
          <p:nvPr>
            <p:ph type="title"/>
          </p:nvPr>
        </p:nvSpPr>
        <p:spPr/>
        <p:txBody>
          <a:bodyPr anchor="ctr">
            <a:normAutofit/>
          </a:bodyPr>
          <a:lstStyle/>
          <a:p>
            <a:r>
              <a:rPr lang="en-US"/>
              <a:t>Click to edit Master title style</a:t>
            </a:r>
            <a:endParaRPr lang="en-US" dirty="0"/>
          </a:p>
        </p:txBody>
      </p:sp>
    </p:spTree>
    <p:extLst>
      <p:ext uri="{BB962C8B-B14F-4D97-AF65-F5344CB8AC3E}">
        <p14:creationId xmlns:p14="http://schemas.microsoft.com/office/powerpoint/2010/main" val="253216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Green Grid BK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3C8AA4-9B20-41B8-BFCC-E8E0AE12ED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918C0A76-16C3-4F4E-8176-B8CF9D134A5C}"/>
              </a:ext>
            </a:extLst>
          </p:cNvPr>
          <p:cNvSpPr txBox="1"/>
          <p:nvPr userDrawn="1"/>
        </p:nvSpPr>
        <p:spPr>
          <a:xfrm>
            <a:off x="457200" y="6400801"/>
            <a:ext cx="2121093" cy="246221"/>
          </a:xfrm>
          <a:prstGeom prst="rect">
            <a:avLst/>
          </a:prstGeom>
          <a:noFill/>
        </p:spPr>
        <p:txBody>
          <a:bodyPr wrap="none" rtlCol="0" anchor="b">
            <a:spAutoFit/>
          </a:bodyPr>
          <a:lstStyle/>
          <a:p>
            <a:pPr algn="l"/>
            <a:r>
              <a:rPr lang="en-US" sz="1000" dirty="0">
                <a:solidFill>
                  <a:schemeClr val="bg1"/>
                </a:solidFill>
                <a:latin typeface="Lucida Sans" panose="020B0602030504020204" pitchFamily="34" charset="0"/>
                <a:cs typeface="Arial" panose="020B0604020202020204" pitchFamily="34" charset="0"/>
              </a:rPr>
              <a:t>©2022 Patient Safety Authority</a:t>
            </a:r>
          </a:p>
        </p:txBody>
      </p:sp>
      <p:pic>
        <p:nvPicPr>
          <p:cNvPr id="9" name="Picture 8">
            <a:extLst>
              <a:ext uri="{FF2B5EF4-FFF2-40B4-BE49-F238E27FC236}">
                <a16:creationId xmlns:a16="http://schemas.microsoft.com/office/drawing/2014/main" id="{DE4A7A5D-03C2-4BCE-9DBF-BCB270D200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6922" y="5791200"/>
            <a:ext cx="2073637" cy="933136"/>
          </a:xfrm>
          <a:prstGeom prst="rect">
            <a:avLst/>
          </a:prstGeom>
        </p:spPr>
      </p:pic>
      <p:sp>
        <p:nvSpPr>
          <p:cNvPr id="10" name="TextBox 9">
            <a:extLst>
              <a:ext uri="{FF2B5EF4-FFF2-40B4-BE49-F238E27FC236}">
                <a16:creationId xmlns:a16="http://schemas.microsoft.com/office/drawing/2014/main" id="{5C3DAC51-917A-4F58-B660-E9822F320CA0}"/>
              </a:ext>
            </a:extLst>
          </p:cNvPr>
          <p:cNvSpPr txBox="1"/>
          <p:nvPr userDrawn="1"/>
        </p:nvSpPr>
        <p:spPr>
          <a:xfrm>
            <a:off x="1838632" y="1828800"/>
            <a:ext cx="8514736" cy="2554545"/>
          </a:xfrm>
          <a:prstGeom prst="rect">
            <a:avLst/>
          </a:prstGeom>
          <a:noFill/>
        </p:spPr>
        <p:txBody>
          <a:bodyPr wrap="square" rtlCol="0">
            <a:spAutoFit/>
          </a:bodyPr>
          <a:lstStyle/>
          <a:p>
            <a:pPr algn="ctr"/>
            <a:r>
              <a:rPr lang="en-US" sz="8000" b="1" dirty="0">
                <a:solidFill>
                  <a:schemeClr val="bg1"/>
                </a:solidFill>
                <a:latin typeface="Lucida Sans" panose="020B0602030504020204" pitchFamily="34" charset="0"/>
              </a:rPr>
              <a:t>What questions do you have?</a:t>
            </a:r>
          </a:p>
        </p:txBody>
      </p:sp>
    </p:spTree>
    <p:extLst>
      <p:ext uri="{BB962C8B-B14F-4D97-AF65-F5344CB8AC3E}">
        <p14:creationId xmlns:p14="http://schemas.microsoft.com/office/powerpoint/2010/main" val="2119664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6BBBF1-ECD8-491A-ADCE-8987409887CD}"/>
              </a:ext>
            </a:extLst>
          </p:cNvPr>
          <p:cNvSpPr txBox="1"/>
          <p:nvPr userDrawn="1"/>
        </p:nvSpPr>
        <p:spPr>
          <a:xfrm>
            <a:off x="1838632" y="1828800"/>
            <a:ext cx="8514736" cy="2554545"/>
          </a:xfrm>
          <a:prstGeom prst="rect">
            <a:avLst/>
          </a:prstGeom>
          <a:noFill/>
        </p:spPr>
        <p:txBody>
          <a:bodyPr wrap="square" rtlCol="0">
            <a:spAutoFit/>
          </a:bodyPr>
          <a:lstStyle/>
          <a:p>
            <a:pPr algn="ctr"/>
            <a:r>
              <a:rPr lang="en-US" sz="8000" b="1" dirty="0">
                <a:solidFill>
                  <a:schemeClr val="tx2"/>
                </a:solidFill>
                <a:latin typeface="Lucida Sans" panose="020B0602030504020204" pitchFamily="34" charset="0"/>
              </a:rPr>
              <a:t>What questions do you have?</a:t>
            </a:r>
          </a:p>
        </p:txBody>
      </p:sp>
      <p:sp>
        <p:nvSpPr>
          <p:cNvPr id="4" name="TextBox 3">
            <a:extLst>
              <a:ext uri="{FF2B5EF4-FFF2-40B4-BE49-F238E27FC236}">
                <a16:creationId xmlns:a16="http://schemas.microsoft.com/office/drawing/2014/main" id="{8E505B8F-4F7F-4FB1-A660-2BD250CADB14}"/>
              </a:ext>
            </a:extLst>
          </p:cNvPr>
          <p:cNvSpPr txBox="1"/>
          <p:nvPr userDrawn="1"/>
        </p:nvSpPr>
        <p:spPr>
          <a:xfrm>
            <a:off x="5925120" y="6400666"/>
            <a:ext cx="341760"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Arial" panose="020B0604020202020204" pitchFamily="34" charset="0"/>
                <a:cs typeface="Arial" panose="020B0604020202020204" pitchFamily="34" charset="0"/>
              </a:rPr>
              <a:pPr algn="l"/>
              <a:t>‹#›</a:t>
            </a:fld>
            <a:endParaRPr lang="en-US" sz="1000" dirty="0">
              <a:solidFill>
                <a:srgbClr val="425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0191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1F92840-7590-422F-87C9-1CA2B02CD22B}"/>
              </a:ext>
            </a:extLst>
          </p:cNvPr>
          <p:cNvSpPr/>
          <p:nvPr userDrawn="1"/>
        </p:nvSpPr>
        <p:spPr>
          <a:xfrm>
            <a:off x="1318337" y="2727095"/>
            <a:ext cx="1524000" cy="1524000"/>
          </a:xfrm>
          <a:prstGeom prst="roundRect">
            <a:avLst>
              <a:gd name="adj" fmla="val 5015"/>
            </a:avLst>
          </a:prstGeom>
          <a:solidFill>
            <a:srgbClr val="0092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Related image">
            <a:extLst>
              <a:ext uri="{FF2B5EF4-FFF2-40B4-BE49-F238E27FC236}">
                <a16:creationId xmlns:a16="http://schemas.microsoft.com/office/drawing/2014/main" id="{258F9423-B5C1-4A76-8489-732F841AD1D9}"/>
              </a:ext>
            </a:extLst>
          </p:cNvPr>
          <p:cNvPicPr>
            <a:picLocks noChangeAspect="1" noChangeArrowheads="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6274" t="12309" r="24707" b="14694"/>
          <a:stretch/>
        </p:blipFill>
        <p:spPr bwMode="auto">
          <a:xfrm>
            <a:off x="1981200" y="2954573"/>
            <a:ext cx="762001" cy="1295400"/>
          </a:xfrm>
          <a:prstGeom prst="rect">
            <a:avLst/>
          </a:prstGeom>
          <a:solidFill>
            <a:schemeClr val="bg1"/>
          </a:solidFill>
        </p:spPr>
      </p:pic>
      <p:sp>
        <p:nvSpPr>
          <p:cNvPr id="5" name="Arrow: Pentagon 4">
            <a:extLst>
              <a:ext uri="{FF2B5EF4-FFF2-40B4-BE49-F238E27FC236}">
                <a16:creationId xmlns:a16="http://schemas.microsoft.com/office/drawing/2014/main" id="{2310E4A2-CE36-4390-A306-1EBAEA0F8E5F}"/>
              </a:ext>
            </a:extLst>
          </p:cNvPr>
          <p:cNvSpPr/>
          <p:nvPr userDrawn="1"/>
        </p:nvSpPr>
        <p:spPr>
          <a:xfrm>
            <a:off x="3507917" y="4916"/>
            <a:ext cx="5181600" cy="1295400"/>
          </a:xfrm>
          <a:prstGeom prst="homePlate">
            <a:avLst>
              <a:gd name="adj" fmla="val 0"/>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C9CCC3E-FE6F-4BBC-94E6-0F6B2F00DF00}"/>
              </a:ext>
            </a:extLst>
          </p:cNvPr>
          <p:cNvSpPr txBox="1"/>
          <p:nvPr userDrawn="1"/>
        </p:nvSpPr>
        <p:spPr>
          <a:xfrm>
            <a:off x="3546017" y="190951"/>
            <a:ext cx="5105400" cy="923330"/>
          </a:xfrm>
          <a:prstGeom prst="rect">
            <a:avLst/>
          </a:prstGeom>
          <a:noFill/>
        </p:spPr>
        <p:txBody>
          <a:bodyPr wrap="square" rtlCol="0">
            <a:spAutoFit/>
          </a:bodyPr>
          <a:lstStyle/>
          <a:p>
            <a:pPr algn="ctr"/>
            <a:r>
              <a:rPr lang="en-US" sz="5400" b="1" dirty="0">
                <a:solidFill>
                  <a:schemeClr val="bg1"/>
                </a:solidFill>
                <a:latin typeface="Lucida Sans" panose="020B0602030504020204" pitchFamily="34" charset="0"/>
              </a:rPr>
              <a:t>Thank You!</a:t>
            </a:r>
          </a:p>
        </p:txBody>
      </p:sp>
      <p:pic>
        <p:nvPicPr>
          <p:cNvPr id="8" name="Picture 8" descr="Related image">
            <a:extLst>
              <a:ext uri="{FF2B5EF4-FFF2-40B4-BE49-F238E27FC236}">
                <a16:creationId xmlns:a16="http://schemas.microsoft.com/office/drawing/2014/main" id="{82AA0899-489A-4818-93C5-C858F36A8A30}"/>
              </a:ext>
            </a:extLst>
          </p:cNvPr>
          <p:cNvPicPr>
            <a:picLocks noChangeAspect="1" noChangeArrowheads="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45495" y="2692382"/>
            <a:ext cx="196950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linkedin logo">
            <a:extLst>
              <a:ext uri="{FF2B5EF4-FFF2-40B4-BE49-F238E27FC236}">
                <a16:creationId xmlns:a16="http://schemas.microsoft.com/office/drawing/2014/main" id="{D499E889-A56D-42FE-A76F-EEFD5FD43813}"/>
              </a:ext>
            </a:extLst>
          </p:cNvPr>
          <p:cNvPicPr>
            <a:picLocks noChangeAspect="1" noChangeArrowheads="1"/>
          </p:cNvPicPr>
          <p:nvPr userDrawn="1"/>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29400" y="2692383"/>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606AF7AB-3391-423F-9180-5222F33910B8}"/>
              </a:ext>
            </a:extLst>
          </p:cNvPr>
          <p:cNvSpPr txBox="1">
            <a:spLocks/>
          </p:cNvSpPr>
          <p:nvPr userDrawn="1"/>
        </p:nvSpPr>
        <p:spPr bwMode="auto">
          <a:xfrm>
            <a:off x="3319188" y="4573727"/>
            <a:ext cx="2822117" cy="3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@PAPatientSafety</a:t>
            </a:r>
          </a:p>
        </p:txBody>
      </p:sp>
      <p:sp>
        <p:nvSpPr>
          <p:cNvPr id="12" name="Title 1">
            <a:extLst>
              <a:ext uri="{FF2B5EF4-FFF2-40B4-BE49-F238E27FC236}">
                <a16:creationId xmlns:a16="http://schemas.microsoft.com/office/drawing/2014/main" id="{1740108C-CBF2-469C-BE58-6B297FBCCB3B}"/>
              </a:ext>
            </a:extLst>
          </p:cNvPr>
          <p:cNvSpPr txBox="1">
            <a:spLocks/>
          </p:cNvSpPr>
          <p:nvPr userDrawn="1"/>
        </p:nvSpPr>
        <p:spPr bwMode="auto">
          <a:xfrm>
            <a:off x="6018441"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sp>
        <p:nvSpPr>
          <p:cNvPr id="13" name="Title 1">
            <a:extLst>
              <a:ext uri="{FF2B5EF4-FFF2-40B4-BE49-F238E27FC236}">
                <a16:creationId xmlns:a16="http://schemas.microsoft.com/office/drawing/2014/main" id="{1F12954F-E6F4-438C-8665-457C1C76FC58}"/>
              </a:ext>
            </a:extLst>
          </p:cNvPr>
          <p:cNvSpPr txBox="1">
            <a:spLocks/>
          </p:cNvSpPr>
          <p:nvPr userDrawn="1"/>
        </p:nvSpPr>
        <p:spPr bwMode="auto">
          <a:xfrm>
            <a:off x="8692749"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pic>
        <p:nvPicPr>
          <p:cNvPr id="15" name="Picture 4" descr="Related image">
            <a:extLst>
              <a:ext uri="{FF2B5EF4-FFF2-40B4-BE49-F238E27FC236}">
                <a16:creationId xmlns:a16="http://schemas.microsoft.com/office/drawing/2014/main" id="{717B5D74-A75A-4DC2-BBB9-393FAEF485B7}"/>
              </a:ext>
            </a:extLst>
          </p:cNvPr>
          <p:cNvPicPr>
            <a:picLocks noChangeAspect="1" noChangeArrowheads="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t="10165" b="9375"/>
          <a:stretch/>
        </p:blipFill>
        <p:spPr bwMode="auto">
          <a:xfrm>
            <a:off x="9109394" y="2692382"/>
            <a:ext cx="1988826" cy="16002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ED7E4CC4-DE0E-4FAD-B4D3-41E52AD5A86B}"/>
              </a:ext>
            </a:extLst>
          </p:cNvPr>
          <p:cNvSpPr txBox="1">
            <a:spLocks/>
          </p:cNvSpPr>
          <p:nvPr userDrawn="1"/>
        </p:nvSpPr>
        <p:spPr bwMode="auto">
          <a:xfrm>
            <a:off x="669279" y="4495800"/>
            <a:ext cx="28221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ctr" rtl="0" eaLnBrk="1" fontAlgn="base" hangingPunct="1">
              <a:spcBef>
                <a:spcPct val="0"/>
              </a:spcBef>
              <a:spcAft>
                <a:spcPct val="0"/>
              </a:spcAft>
              <a:defRPr sz="44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sz="1200" dirty="0"/>
              <a:t>Pennsylvania Patient</a:t>
            </a:r>
          </a:p>
          <a:p>
            <a:r>
              <a:rPr lang="en-US" sz="1200" dirty="0"/>
              <a:t>Safety Authority</a:t>
            </a:r>
          </a:p>
        </p:txBody>
      </p:sp>
      <p:sp>
        <p:nvSpPr>
          <p:cNvPr id="17" name="Rectangle: Rounded Corners 16">
            <a:extLst>
              <a:ext uri="{FF2B5EF4-FFF2-40B4-BE49-F238E27FC236}">
                <a16:creationId xmlns:a16="http://schemas.microsoft.com/office/drawing/2014/main" id="{518AE95F-E088-4D29-924D-7314E424E571}"/>
              </a:ext>
            </a:extLst>
          </p:cNvPr>
          <p:cNvSpPr/>
          <p:nvPr userDrawn="1"/>
        </p:nvSpPr>
        <p:spPr>
          <a:xfrm>
            <a:off x="1318337" y="2727095"/>
            <a:ext cx="1524000" cy="1524000"/>
          </a:xfrm>
          <a:prstGeom prst="roundRect">
            <a:avLst>
              <a:gd name="adj" fmla="val 501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3F8DD4C9-1CC9-4BE2-BCF6-E477637ED559}"/>
              </a:ext>
            </a:extLst>
          </p:cNvPr>
          <p:cNvSpPr txBox="1"/>
          <p:nvPr userDrawn="1"/>
        </p:nvSpPr>
        <p:spPr>
          <a:xfrm>
            <a:off x="5925120" y="6400666"/>
            <a:ext cx="341760"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Arial" panose="020B0604020202020204" pitchFamily="34" charset="0"/>
                <a:cs typeface="Arial" panose="020B0604020202020204" pitchFamily="34" charset="0"/>
              </a:rPr>
              <a:pPr algn="l"/>
              <a:t>‹#›</a:t>
            </a:fld>
            <a:endParaRPr lang="en-US" sz="1000" dirty="0">
              <a:solidFill>
                <a:srgbClr val="425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46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37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1 (Green Grid BK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3763"/>
            <a:ext cx="9144000" cy="2387600"/>
          </a:xfrm>
        </p:spPr>
        <p:txBody>
          <a:bodyPr anchor="b"/>
          <a:lstStyle>
            <a:lvl1pPr algn="ctr">
              <a:defRPr sz="4400">
                <a:solidFill>
                  <a:srgbClr val="425563"/>
                </a:solidFill>
                <a:latin typeface="Lucida Sans" panose="020B0602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373438"/>
            <a:ext cx="9144000" cy="1655762"/>
          </a:xfrm>
        </p:spPr>
        <p:txBody>
          <a:bodyPr/>
          <a:lstStyle>
            <a:lvl1pPr marL="0" indent="0" algn="ctr">
              <a:buNone/>
              <a:defRPr sz="2400" i="0">
                <a:solidFill>
                  <a:srgbClr val="46C3B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1469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893763"/>
            <a:ext cx="9144000" cy="2387600"/>
          </a:xfrm>
        </p:spPr>
        <p:txBody>
          <a:bodyPr anchor="b"/>
          <a:lstStyle>
            <a:lvl1pPr algn="ctr">
              <a:defRPr sz="4400">
                <a:solidFill>
                  <a:schemeClr val="bg1"/>
                </a:solidFill>
                <a:latin typeface="Lucida Sans" panose="020B0602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373438"/>
            <a:ext cx="9144000" cy="1655762"/>
          </a:xfrm>
        </p:spPr>
        <p:txBody>
          <a:bodyPr/>
          <a:lstStyle>
            <a:lvl1pPr marL="0" indent="0" algn="ctr">
              <a:buNone/>
              <a:defRPr sz="2400" i="0">
                <a:solidFill>
                  <a:srgbClr val="46C3B2"/>
                </a:solidFill>
                <a:latin typeface="Lucida Sans" panose="020B0602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6922" y="5791200"/>
            <a:ext cx="2073637" cy="933136"/>
          </a:xfrm>
          <a:prstGeom prst="rect">
            <a:avLst/>
          </a:prstGeom>
        </p:spPr>
      </p:pic>
      <p:sp>
        <p:nvSpPr>
          <p:cNvPr id="10" name="TextBox 9"/>
          <p:cNvSpPr txBox="1"/>
          <p:nvPr userDrawn="1"/>
        </p:nvSpPr>
        <p:spPr>
          <a:xfrm>
            <a:off x="457200" y="6400801"/>
            <a:ext cx="2121093" cy="246221"/>
          </a:xfrm>
          <a:prstGeom prst="rect">
            <a:avLst/>
          </a:prstGeom>
          <a:noFill/>
        </p:spPr>
        <p:txBody>
          <a:bodyPr wrap="none" rtlCol="0" anchor="b">
            <a:spAutoFit/>
          </a:bodyPr>
          <a:lstStyle/>
          <a:p>
            <a:pPr algn="l"/>
            <a:r>
              <a:rPr lang="en-US" sz="1000" dirty="0">
                <a:solidFill>
                  <a:schemeClr val="bg1"/>
                </a:solidFill>
                <a:latin typeface="Lucida Sans" panose="020B0602030504020204" pitchFamily="34" charset="0"/>
                <a:cs typeface="Arial" panose="020B0604020202020204" pitchFamily="34" charset="0"/>
              </a:rPr>
              <a:t>©2022 Patient Safety Authority</a:t>
            </a:r>
          </a:p>
        </p:txBody>
      </p:sp>
    </p:spTree>
    <p:extLst>
      <p:ext uri="{BB962C8B-B14F-4D97-AF65-F5344CB8AC3E}">
        <p14:creationId xmlns:p14="http://schemas.microsoft.com/office/powerpoint/2010/main" val="298599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CE7DE7-5C44-4463-9955-5DFA5A7E6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51FD9C-25BD-4B8F-8A5F-5BB1AE156B16}"/>
              </a:ext>
            </a:extLst>
          </p:cNvPr>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Box 4">
            <a:extLst>
              <a:ext uri="{FF2B5EF4-FFF2-40B4-BE49-F238E27FC236}">
                <a16:creationId xmlns:a16="http://schemas.microsoft.com/office/drawing/2014/main" id="{A846B367-CAD5-4918-A23D-1E1C4EED52D9}"/>
              </a:ext>
            </a:extLst>
          </p:cNvPr>
          <p:cNvSpPr txBox="1"/>
          <p:nvPr userDrawn="1"/>
        </p:nvSpPr>
        <p:spPr>
          <a:xfrm>
            <a:off x="457200" y="6400801"/>
            <a:ext cx="2121093" cy="246221"/>
          </a:xfrm>
          <a:prstGeom prst="rect">
            <a:avLst/>
          </a:prstGeom>
          <a:noFill/>
        </p:spPr>
        <p:txBody>
          <a:bodyPr wrap="none" rtlCol="0" anchor="b">
            <a:spAutoFit/>
          </a:bodyPr>
          <a:lstStyle/>
          <a:p>
            <a:pPr algn="l"/>
            <a:r>
              <a:rPr lang="en-US" sz="1000" dirty="0">
                <a:solidFill>
                  <a:schemeClr val="bg1"/>
                </a:solidFill>
                <a:latin typeface="Lucida Sans" panose="020B0602030504020204" pitchFamily="34" charset="0"/>
                <a:cs typeface="Arial" panose="020B0604020202020204" pitchFamily="34" charset="0"/>
              </a:rPr>
              <a:t>©2022 Patient Safety Authority</a:t>
            </a:r>
          </a:p>
        </p:txBody>
      </p:sp>
      <p:pic>
        <p:nvPicPr>
          <p:cNvPr id="6" name="Picture 5">
            <a:extLst>
              <a:ext uri="{FF2B5EF4-FFF2-40B4-BE49-F238E27FC236}">
                <a16:creationId xmlns:a16="http://schemas.microsoft.com/office/drawing/2014/main" id="{34981F9F-5D78-4E69-B153-0DBBA268C9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6922" y="5791200"/>
            <a:ext cx="2073637" cy="933136"/>
          </a:xfrm>
          <a:prstGeom prst="rect">
            <a:avLst/>
          </a:prstGeom>
        </p:spPr>
      </p:pic>
    </p:spTree>
    <p:extLst>
      <p:ext uri="{BB962C8B-B14F-4D97-AF65-F5344CB8AC3E}">
        <p14:creationId xmlns:p14="http://schemas.microsoft.com/office/powerpoint/2010/main" val="161189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2DA8E5-6F43-4591-B147-963DCFA4B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609600" y="1600203"/>
            <a:ext cx="10972800" cy="3872862"/>
          </a:xfrm>
        </p:spPr>
        <p:txBody>
          <a:bodyPr/>
          <a:lstStyle>
            <a:lvl1pPr marL="342900" indent="-342900">
              <a:spcBef>
                <a:spcPts val="1200"/>
              </a:spcBef>
              <a:buClr>
                <a:schemeClr val="bg1"/>
              </a:buClr>
              <a:buFont typeface="Wingdings" panose="05000000000000000000" pitchFamily="2" charset="2"/>
              <a:buChar char="§"/>
              <a:defRPr sz="2000">
                <a:solidFill>
                  <a:schemeClr val="bg1"/>
                </a:solidFill>
                <a:latin typeface="Lucida Sans" panose="020B0602030504020204" pitchFamily="34" charset="0"/>
                <a:cs typeface="Arial" panose="020B0604020202020204" pitchFamily="34" charset="0"/>
              </a:defRPr>
            </a:lvl1pPr>
            <a:lvl2pPr marL="742950" indent="-285750">
              <a:spcBef>
                <a:spcPts val="600"/>
              </a:spcBef>
              <a:buClr>
                <a:schemeClr val="bg1"/>
              </a:buClr>
              <a:buFont typeface="Wingdings" panose="05000000000000000000" pitchFamily="2" charset="2"/>
              <a:buChar char="§"/>
              <a:defRPr sz="2000">
                <a:solidFill>
                  <a:schemeClr val="bg1"/>
                </a:solidFill>
                <a:latin typeface="Lucida Sans" panose="020B0602030504020204" pitchFamily="34" charset="0"/>
                <a:cs typeface="Arial" panose="020B0604020202020204" pitchFamily="34" charset="0"/>
              </a:defRPr>
            </a:lvl2pPr>
            <a:lvl3pPr marL="1143000" indent="-228600">
              <a:spcBef>
                <a:spcPts val="600"/>
              </a:spcBef>
              <a:buClr>
                <a:schemeClr val="bg1"/>
              </a:buClr>
              <a:buFont typeface="Wingdings" panose="05000000000000000000" pitchFamily="2" charset="2"/>
              <a:buChar char="§"/>
              <a:defRPr sz="2000">
                <a:solidFill>
                  <a:schemeClr val="bg1"/>
                </a:solidFill>
                <a:latin typeface="Lucida Sans" panose="020B0602030504020204" pitchFamily="34" charset="0"/>
                <a:cs typeface="Arial" panose="020B0604020202020204" pitchFamily="34" charset="0"/>
              </a:defRPr>
            </a:lvl3pPr>
            <a:lvl4pPr marL="1600200" indent="-228600">
              <a:spcBef>
                <a:spcPts val="600"/>
              </a:spcBef>
              <a:buClr>
                <a:schemeClr val="bg1"/>
              </a:buClr>
              <a:buSzPct val="80000"/>
              <a:buFont typeface="Wingdings" panose="05000000000000000000" pitchFamily="2" charset="2"/>
              <a:buChar char="§"/>
              <a:defRPr sz="2000">
                <a:solidFill>
                  <a:schemeClr val="bg1"/>
                </a:solidFill>
                <a:latin typeface="Lucida Sans" panose="020B0602030504020204" pitchFamily="34" charset="0"/>
                <a:cs typeface="Arial" panose="020B0604020202020204" pitchFamily="34" charset="0"/>
              </a:defRPr>
            </a:lvl4pPr>
            <a:lvl5pPr marL="2286000" indent="-457200">
              <a:spcBef>
                <a:spcPts val="600"/>
              </a:spcBef>
              <a:buClr>
                <a:schemeClr val="bg1"/>
              </a:buClr>
              <a:buFont typeface="Wingdings" panose="05000000000000000000" pitchFamily="2" charset="2"/>
              <a:buChar char="§"/>
              <a:defRPr sz="2000">
                <a:solidFill>
                  <a:schemeClr val="bg1"/>
                </a:solidFill>
                <a:latin typeface="Lucida Sans" panose="020B0602030504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5925120" y="6400666"/>
            <a:ext cx="341760"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Arial" panose="020B0604020202020204" pitchFamily="34" charset="0"/>
                <a:cs typeface="Arial" panose="020B0604020202020204" pitchFamily="34" charset="0"/>
              </a:rPr>
              <a:pPr algn="l"/>
              <a:t>‹#›</a:t>
            </a:fld>
            <a:endParaRPr lang="en-US" sz="1000" dirty="0">
              <a:solidFill>
                <a:srgbClr val="425563"/>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D026EAE-DCCA-4B63-85CD-943939F4D2D1}"/>
              </a:ext>
            </a:extLst>
          </p:cNvPr>
          <p:cNvSpPr txBox="1">
            <a:spLocks/>
          </p:cNvSpPr>
          <p:nvPr userDrawn="1"/>
        </p:nvSpPr>
        <p:spPr bwMode="auto">
          <a:xfrm>
            <a:off x="609600" y="274638"/>
            <a:ext cx="9677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3200" b="1" kern="1200">
                <a:solidFill>
                  <a:schemeClr val="bg1"/>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a:lstStyle>
          <a:p>
            <a:r>
              <a:rPr lang="en-US" dirty="0"/>
              <a:t>Click to add title</a:t>
            </a:r>
          </a:p>
        </p:txBody>
      </p:sp>
      <p:sp>
        <p:nvSpPr>
          <p:cNvPr id="8" name="TextBox 7">
            <a:extLst>
              <a:ext uri="{FF2B5EF4-FFF2-40B4-BE49-F238E27FC236}">
                <a16:creationId xmlns:a16="http://schemas.microsoft.com/office/drawing/2014/main" id="{7D1820B0-B46A-42B0-ADB0-AC0160C735D1}"/>
              </a:ext>
            </a:extLst>
          </p:cNvPr>
          <p:cNvSpPr txBox="1"/>
          <p:nvPr userDrawn="1"/>
        </p:nvSpPr>
        <p:spPr>
          <a:xfrm>
            <a:off x="457200" y="6400801"/>
            <a:ext cx="2121093" cy="246221"/>
          </a:xfrm>
          <a:prstGeom prst="rect">
            <a:avLst/>
          </a:prstGeom>
          <a:noFill/>
        </p:spPr>
        <p:txBody>
          <a:bodyPr wrap="none" rtlCol="0" anchor="b">
            <a:spAutoFit/>
          </a:bodyPr>
          <a:lstStyle/>
          <a:p>
            <a:pPr algn="l"/>
            <a:r>
              <a:rPr lang="en-US" sz="1000" dirty="0">
                <a:solidFill>
                  <a:schemeClr val="bg1"/>
                </a:solidFill>
                <a:latin typeface="Lucida Sans" panose="020B0602030504020204" pitchFamily="34" charset="0"/>
                <a:cs typeface="Arial" panose="020B0604020202020204" pitchFamily="34" charset="0"/>
              </a:rPr>
              <a:t>©2022 Patient Safety Authority</a:t>
            </a:r>
          </a:p>
        </p:txBody>
      </p:sp>
      <p:pic>
        <p:nvPicPr>
          <p:cNvPr id="9" name="Picture 8">
            <a:extLst>
              <a:ext uri="{FF2B5EF4-FFF2-40B4-BE49-F238E27FC236}">
                <a16:creationId xmlns:a16="http://schemas.microsoft.com/office/drawing/2014/main" id="{DC3108AB-2748-4974-9A32-60A5D0E8B7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6922" y="5791200"/>
            <a:ext cx="2073637" cy="933136"/>
          </a:xfrm>
          <a:prstGeom prst="rect">
            <a:avLst/>
          </a:prstGeom>
        </p:spPr>
      </p:pic>
    </p:spTree>
    <p:extLst>
      <p:ext uri="{BB962C8B-B14F-4D97-AF65-F5344CB8AC3E}">
        <p14:creationId xmlns:p14="http://schemas.microsoft.com/office/powerpoint/2010/main" val="3819627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0D54-CFB6-48EE-BB8A-2482226DB1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DC11C-78C5-4F2C-AEC8-6F485E5C171A}"/>
              </a:ext>
            </a:extLst>
          </p:cNvPr>
          <p:cNvSpPr>
            <a:spLocks noGrp="1"/>
          </p:cNvSpPr>
          <p:nvPr>
            <p:ph sz="half" idx="1"/>
          </p:nvPr>
        </p:nvSpPr>
        <p:spPr>
          <a:xfrm>
            <a:off x="609600" y="1600205"/>
            <a:ext cx="5384800" cy="3809996"/>
          </a:xfrm>
        </p:spPr>
        <p:txBody>
          <a:bodyPr anchor="ctr"/>
          <a:lstStyle>
            <a:lvl1pPr marL="342900" indent="-342900">
              <a:buFont typeface="Wingdings" panose="05000000000000000000" pitchFamily="2" charset="2"/>
              <a:buChar char="§"/>
              <a:defRPr sz="2000">
                <a:latin typeface="Lucida Sans" panose="020B0602030504020204" pitchFamily="34" charset="0"/>
                <a:cs typeface="Arial" panose="020B0604020202020204" pitchFamily="34" charset="0"/>
              </a:defRPr>
            </a:lvl1pPr>
            <a:lvl2pPr marL="742950" indent="-285750">
              <a:buFont typeface="Wingdings" panose="05000000000000000000" pitchFamily="2" charset="2"/>
              <a:buChar char="§"/>
              <a:defRPr sz="2000">
                <a:latin typeface="Lucida Sans" panose="020B0602030504020204" pitchFamily="34" charset="0"/>
                <a:cs typeface="Arial" panose="020B0604020202020204" pitchFamily="34" charset="0"/>
              </a:defRPr>
            </a:lvl2pPr>
            <a:lvl3pPr marL="1143000" indent="-228600">
              <a:buFont typeface="Wingdings" panose="05000000000000000000" pitchFamily="2" charset="2"/>
              <a:buChar char="§"/>
              <a:defRPr sz="2000">
                <a:latin typeface="Lucida Sans" panose="020B0602030504020204" pitchFamily="34" charset="0"/>
                <a:cs typeface="Arial" panose="020B0604020202020204" pitchFamily="34" charset="0"/>
              </a:defRPr>
            </a:lvl3pPr>
            <a:lvl4pPr marL="1600200" indent="-228600">
              <a:buFont typeface="Wingdings" panose="05000000000000000000" pitchFamily="2" charset="2"/>
              <a:buChar char="§"/>
              <a:defRPr sz="2000">
                <a:latin typeface="Lucida Sans" panose="020B0602030504020204" pitchFamily="34" charset="0"/>
                <a:cs typeface="Arial" panose="020B0604020202020204" pitchFamily="34" charset="0"/>
              </a:defRPr>
            </a:lvl4pPr>
            <a:lvl5pPr marL="2286000" indent="-457200">
              <a:buFont typeface="Wingdings" panose="05000000000000000000" pitchFamily="2" charset="2"/>
              <a:buChar cha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8A8A018-1E07-4541-ABED-535109495485}"/>
              </a:ext>
            </a:extLst>
          </p:cNvPr>
          <p:cNvSpPr>
            <a:spLocks noGrp="1"/>
          </p:cNvSpPr>
          <p:nvPr>
            <p:ph sz="half" idx="2"/>
          </p:nvPr>
        </p:nvSpPr>
        <p:spPr>
          <a:xfrm>
            <a:off x="6197600" y="1600205"/>
            <a:ext cx="5384800" cy="3809996"/>
          </a:xfrm>
        </p:spPr>
        <p:txBody>
          <a:bodyPr anchor="ctr"/>
          <a:lstStyle>
            <a:lvl1pPr marL="342900" indent="-342900">
              <a:buFont typeface="Wingdings" panose="05000000000000000000" pitchFamily="2" charset="2"/>
              <a:buChar char="§"/>
              <a:defRPr sz="2000">
                <a:latin typeface="Lucida Sans" panose="020B0602030504020204" pitchFamily="34" charset="0"/>
                <a:cs typeface="Arial" panose="020B0604020202020204" pitchFamily="34" charset="0"/>
              </a:defRPr>
            </a:lvl1pPr>
            <a:lvl2pPr marL="742950" indent="-285750">
              <a:buFont typeface="Wingdings" panose="05000000000000000000" pitchFamily="2" charset="2"/>
              <a:buChar char="§"/>
              <a:defRPr sz="2000">
                <a:latin typeface="Lucida Sans" panose="020B0602030504020204" pitchFamily="34" charset="0"/>
                <a:cs typeface="Arial" panose="020B0604020202020204" pitchFamily="34" charset="0"/>
              </a:defRPr>
            </a:lvl2pPr>
            <a:lvl3pPr marL="1143000" indent="-228600">
              <a:buFont typeface="Wingdings" panose="05000000000000000000" pitchFamily="2" charset="2"/>
              <a:buChar char="§"/>
              <a:defRPr sz="2000">
                <a:latin typeface="Lucida Sans" panose="020B0602030504020204" pitchFamily="34" charset="0"/>
                <a:cs typeface="Arial" panose="020B0604020202020204" pitchFamily="34" charset="0"/>
              </a:defRPr>
            </a:lvl3pPr>
            <a:lvl4pPr marL="1600200" indent="-228600">
              <a:buFont typeface="Wingdings" panose="05000000000000000000" pitchFamily="2" charset="2"/>
              <a:buChar char="§"/>
              <a:defRPr sz="2000">
                <a:latin typeface="Lucida Sans" panose="020B0602030504020204" pitchFamily="34" charset="0"/>
                <a:cs typeface="Arial" panose="020B0604020202020204" pitchFamily="34" charset="0"/>
              </a:defRPr>
            </a:lvl4pPr>
            <a:lvl5pPr marL="2286000" indent="-457200">
              <a:buFont typeface="Wingdings" panose="05000000000000000000" pitchFamily="2" charset="2"/>
              <a:buChar cha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314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Green Grid BK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200"/>
              </a:spcBef>
              <a:buClr>
                <a:srgbClr val="415765"/>
              </a:buClr>
              <a:defRPr sz="2000">
                <a:latin typeface="Lucida Sans" panose="020B0602030504020204" pitchFamily="34" charset="0"/>
                <a:cs typeface="Arial" panose="020B0604020202020204" pitchFamily="34" charset="0"/>
              </a:defRPr>
            </a:lvl1pPr>
            <a:lvl2pPr>
              <a:spcBef>
                <a:spcPts val="600"/>
              </a:spcBef>
              <a:buClr>
                <a:srgbClr val="415765"/>
              </a:buClr>
              <a:defRPr sz="2000">
                <a:latin typeface="Lucida Sans" panose="020B0602030504020204" pitchFamily="34" charset="0"/>
                <a:cs typeface="Arial" panose="020B0604020202020204" pitchFamily="34" charset="0"/>
              </a:defRPr>
            </a:lvl2pPr>
            <a:lvl3pPr>
              <a:spcBef>
                <a:spcPts val="600"/>
              </a:spcBef>
              <a:buClr>
                <a:srgbClr val="415765"/>
              </a:buClr>
              <a:defRPr sz="2000">
                <a:latin typeface="Lucida Sans" panose="020B0602030504020204" pitchFamily="34" charset="0"/>
                <a:cs typeface="Arial" panose="020B0604020202020204" pitchFamily="34" charset="0"/>
              </a:defRPr>
            </a:lvl3pPr>
            <a:lvl4pPr marL="1600200" indent="-228600">
              <a:spcBef>
                <a:spcPts val="600"/>
              </a:spcBef>
              <a:buClr>
                <a:srgbClr val="415765"/>
              </a:buClr>
              <a:buSzPct val="80000"/>
              <a:buFont typeface="Wingdings 3" panose="05040102010807070707" pitchFamily="18" charset="2"/>
              <a:buChar char="}"/>
              <a:defRPr sz="2000">
                <a:latin typeface="Lucida Sans" panose="020B0602030504020204" pitchFamily="34" charset="0"/>
                <a:cs typeface="Arial" panose="020B0604020202020204" pitchFamily="34" charset="0"/>
              </a:defRPr>
            </a:lvl4pPr>
            <a:lvl5pPr marL="2286000" indent="-457200">
              <a:spcBef>
                <a:spcPts val="600"/>
              </a:spcBef>
              <a:buClr>
                <a:srgbClr val="415765"/>
              </a:buClr>
              <a:buFont typeface="Wingdings" panose="05000000000000000000" pitchFamily="2" charset="2"/>
              <a:buChar char=""/>
              <a:defRPr sz="2000">
                <a:latin typeface="Lucida Sans" panose="020B0602030504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p:cNvSpPr txBox="1"/>
          <p:nvPr userDrawn="1"/>
        </p:nvSpPr>
        <p:spPr>
          <a:xfrm>
            <a:off x="5925120" y="6400666"/>
            <a:ext cx="341760"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Arial" panose="020B0604020202020204" pitchFamily="34" charset="0"/>
                <a:cs typeface="Arial" panose="020B0604020202020204" pitchFamily="34" charset="0"/>
              </a:rPr>
              <a:pPr algn="l"/>
              <a:t>‹#›</a:t>
            </a:fld>
            <a:endParaRPr lang="en-US" sz="1000" dirty="0">
              <a:solidFill>
                <a:srgbClr val="425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292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5925120" y="6400666"/>
            <a:ext cx="341760"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Arial" panose="020B0604020202020204" pitchFamily="34" charset="0"/>
                <a:cs typeface="Arial" panose="020B0604020202020204" pitchFamily="34" charset="0"/>
              </a:rPr>
              <a:pPr algn="l"/>
              <a:t>‹#›</a:t>
            </a:fld>
            <a:endParaRPr lang="en-US" sz="1000" dirty="0">
              <a:solidFill>
                <a:srgbClr val="425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51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Green Grid BK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200">
                <a:latin typeface="Lucida Sans" panose="020B0602030504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3809996"/>
          </a:xfrm>
        </p:spPr>
        <p:txBody>
          <a:bodyPr anchor="ctr"/>
          <a:lstStyle>
            <a:lvl1pPr>
              <a:defRPr sz="2000">
                <a:latin typeface="Lucida Sans" panose="020B0602030504020204" pitchFamily="34" charset="0"/>
                <a:cs typeface="Arial" panose="020B0604020202020204" pitchFamily="34" charset="0"/>
              </a:defRPr>
            </a:lvl1pPr>
            <a:lvl2pPr>
              <a:defRPr sz="2000">
                <a:latin typeface="Lucida Sans" panose="020B0602030504020204" pitchFamily="34" charset="0"/>
                <a:cs typeface="Arial" panose="020B0604020202020204" pitchFamily="34" charset="0"/>
              </a:defRPr>
            </a:lvl2pPr>
            <a:lvl3pPr>
              <a:defRPr sz="2000">
                <a:latin typeface="Lucida Sans" panose="020B0602030504020204" pitchFamily="34" charset="0"/>
                <a:cs typeface="Arial" panose="020B0604020202020204" pitchFamily="34" charset="0"/>
              </a:defRPr>
            </a:lvl3pPr>
            <a:lvl4pPr>
              <a:defRPr sz="2000">
                <a:latin typeface="Lucida Sans" panose="020B0602030504020204" pitchFamily="34" charset="0"/>
                <a:cs typeface="Arial" panose="020B0604020202020204" pitchFamily="34" charset="0"/>
              </a:defRPr>
            </a:lvl4pPr>
            <a:lvl5pPr>
              <a:defRPr sz="2000">
                <a:latin typeface="Lucida Sans" panose="020B0602030504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5925120" y="6400666"/>
            <a:ext cx="341760"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Arial" panose="020B0604020202020204" pitchFamily="34" charset="0"/>
                <a:cs typeface="Arial" panose="020B0604020202020204" pitchFamily="34" charset="0"/>
              </a:rPr>
              <a:pPr algn="l"/>
              <a:t>‹#›</a:t>
            </a:fld>
            <a:endParaRPr lang="en-US" sz="1000" dirty="0">
              <a:solidFill>
                <a:srgbClr val="4255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74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609600" y="1600203"/>
            <a:ext cx="10972800" cy="387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058400" y="6018235"/>
            <a:ext cx="1784358" cy="802960"/>
          </a:xfrm>
          <a:prstGeom prst="rect">
            <a:avLst/>
          </a:prstGeom>
        </p:spPr>
      </p:pic>
      <p:sp>
        <p:nvSpPr>
          <p:cNvPr id="21" name="TextBox 20"/>
          <p:cNvSpPr txBox="1"/>
          <p:nvPr userDrawn="1"/>
        </p:nvSpPr>
        <p:spPr>
          <a:xfrm>
            <a:off x="457200" y="6400801"/>
            <a:ext cx="2121093" cy="246221"/>
          </a:xfrm>
          <a:prstGeom prst="rect">
            <a:avLst/>
          </a:prstGeom>
          <a:noFill/>
        </p:spPr>
        <p:txBody>
          <a:bodyPr wrap="none" rtlCol="0" anchor="b">
            <a:spAutoFit/>
          </a:bodyPr>
          <a:lstStyle/>
          <a:p>
            <a:pPr algn="l"/>
            <a:r>
              <a:rPr lang="en-US" sz="1000" dirty="0">
                <a:solidFill>
                  <a:srgbClr val="425563"/>
                </a:solidFill>
                <a:latin typeface="Lucida Sans" panose="020B0602030504020204" pitchFamily="34" charset="0"/>
                <a:cs typeface="Arial" panose="020B0604020202020204" pitchFamily="34" charset="0"/>
              </a:rPr>
              <a:t>©2022 Patient Safety Authority</a:t>
            </a:r>
          </a:p>
        </p:txBody>
      </p:sp>
      <p:sp>
        <p:nvSpPr>
          <p:cNvPr id="6" name="TextBox 5">
            <a:extLst>
              <a:ext uri="{FF2B5EF4-FFF2-40B4-BE49-F238E27FC236}">
                <a16:creationId xmlns:a16="http://schemas.microsoft.com/office/drawing/2014/main" id="{28A071EA-DE26-4FFA-BE14-BDA5C33FC307}"/>
              </a:ext>
            </a:extLst>
          </p:cNvPr>
          <p:cNvSpPr txBox="1"/>
          <p:nvPr userDrawn="1"/>
        </p:nvSpPr>
        <p:spPr>
          <a:xfrm>
            <a:off x="5925120" y="6400666"/>
            <a:ext cx="341760"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Arial" panose="020B0604020202020204" pitchFamily="34" charset="0"/>
                <a:cs typeface="Arial" panose="020B0604020202020204" pitchFamily="34" charset="0"/>
              </a:rPr>
              <a:pPr algn="l"/>
              <a:t>‹#›</a:t>
            </a:fld>
            <a:endParaRPr lang="en-US" sz="1000" dirty="0">
              <a:solidFill>
                <a:srgbClr val="425563"/>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2" r:id="rId1"/>
    <p:sldLayoutId id="2147483727" r:id="rId2"/>
    <p:sldLayoutId id="2147483723" r:id="rId3"/>
    <p:sldLayoutId id="2147483736" r:id="rId4"/>
    <p:sldLayoutId id="2147483709" r:id="rId5"/>
    <p:sldLayoutId id="2147483738" r:id="rId6"/>
    <p:sldLayoutId id="2147483729" r:id="rId7"/>
    <p:sldLayoutId id="2147483710" r:id="rId8"/>
    <p:sldLayoutId id="2147483730" r:id="rId9"/>
    <p:sldLayoutId id="2147483735" r:id="rId10"/>
    <p:sldLayoutId id="2147483731" r:id="rId11"/>
    <p:sldLayoutId id="2147483737" r:id="rId12"/>
    <p:sldLayoutId id="2147483726" r:id="rId13"/>
    <p:sldLayoutId id="2147483740" r:id="rId14"/>
  </p:sldLayoutIdLst>
  <p:hf hdr="0" dt="0"/>
  <p:txStyles>
    <p:titleStyle>
      <a:lvl1pPr algn="l" rtl="0" eaLnBrk="1" fontAlgn="base" hangingPunct="1">
        <a:spcBef>
          <a:spcPct val="0"/>
        </a:spcBef>
        <a:spcAft>
          <a:spcPct val="0"/>
        </a:spcAft>
        <a:defRPr sz="3200" b="1" kern="1200">
          <a:solidFill>
            <a:srgbClr val="425563"/>
          </a:solidFill>
          <a:latin typeface="Lucida Sans" panose="020B0602030504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ts val="1200"/>
        </a:spcBef>
        <a:spcAft>
          <a:spcPct val="0"/>
        </a:spcAft>
        <a:buClr>
          <a:srgbClr val="415765"/>
        </a:buClr>
        <a:buFont typeface="Wingdings" panose="05000000000000000000" pitchFamily="2" charset="2"/>
        <a:buChar char="§"/>
        <a:defRPr sz="2000" kern="1200">
          <a:solidFill>
            <a:schemeClr val="tx1"/>
          </a:solidFill>
          <a:latin typeface="Lucida Sans" panose="020B0602030504020204" pitchFamily="34" charset="0"/>
          <a:ea typeface="+mn-ea"/>
          <a:cs typeface="Arial" panose="020B0604020202020204" pitchFamily="34" charset="0"/>
        </a:defRPr>
      </a:lvl1pPr>
      <a:lvl2pPr marL="742950" indent="-285750" algn="l" rtl="0" eaLnBrk="1" fontAlgn="base" hangingPunct="1">
        <a:spcBef>
          <a:spcPts val="600"/>
        </a:spcBef>
        <a:spcAft>
          <a:spcPct val="0"/>
        </a:spcAft>
        <a:buClr>
          <a:srgbClr val="415765"/>
        </a:buClr>
        <a:buFont typeface="Arial" panose="020B0604020202020204" pitchFamily="34" charset="0"/>
        <a:buChar char="–"/>
        <a:defRPr sz="2000" kern="1200">
          <a:solidFill>
            <a:schemeClr val="tx1"/>
          </a:solidFill>
          <a:latin typeface="Lucida Sans" panose="020B0602030504020204" pitchFamily="34" charset="0"/>
          <a:ea typeface="+mn-ea"/>
          <a:cs typeface="Arial" panose="020B0604020202020204" pitchFamily="34" charset="0"/>
        </a:defRPr>
      </a:lvl2pPr>
      <a:lvl3pPr marL="1143000" indent="-228600" algn="l" rtl="0" eaLnBrk="1" fontAlgn="base" hangingPunct="1">
        <a:spcBef>
          <a:spcPts val="600"/>
        </a:spcBef>
        <a:spcAft>
          <a:spcPct val="0"/>
        </a:spcAft>
        <a:buClr>
          <a:srgbClr val="415765"/>
        </a:buClr>
        <a:buFont typeface="Arial" panose="020B0604020202020204" pitchFamily="34" charset="0"/>
        <a:buChar char="•"/>
        <a:defRPr sz="2000" kern="1200">
          <a:solidFill>
            <a:schemeClr val="tx1"/>
          </a:solidFill>
          <a:latin typeface="Lucida Sans" panose="020B0602030504020204" pitchFamily="34" charset="0"/>
          <a:ea typeface="+mn-ea"/>
          <a:cs typeface="Arial" panose="020B0604020202020204" pitchFamily="34" charset="0"/>
        </a:defRPr>
      </a:lvl3pPr>
      <a:lvl4pPr marL="1600200" indent="-228600" algn="l" rtl="0" eaLnBrk="1" fontAlgn="base" hangingPunct="1">
        <a:spcBef>
          <a:spcPts val="600"/>
        </a:spcBef>
        <a:spcAft>
          <a:spcPct val="0"/>
        </a:spcAft>
        <a:buClr>
          <a:srgbClr val="415765"/>
        </a:buClr>
        <a:buSzPct val="80000"/>
        <a:buFont typeface="Wingdings 3" panose="05040102010807070707" pitchFamily="18" charset="2"/>
        <a:buChar char="}"/>
        <a:defRPr sz="2000" kern="1200">
          <a:solidFill>
            <a:schemeClr val="tx1"/>
          </a:solidFill>
          <a:latin typeface="Lucida Sans" panose="020B0602030504020204" pitchFamily="34" charset="0"/>
          <a:ea typeface="+mn-ea"/>
          <a:cs typeface="Arial" panose="020B0604020202020204" pitchFamily="34" charset="0"/>
        </a:defRPr>
      </a:lvl4pPr>
      <a:lvl5pPr marL="2286000" indent="-457200" algn="l" rtl="0" eaLnBrk="1" fontAlgn="base" hangingPunct="1">
        <a:spcBef>
          <a:spcPts val="600"/>
        </a:spcBef>
        <a:spcAft>
          <a:spcPct val="0"/>
        </a:spcAft>
        <a:buClr>
          <a:srgbClr val="415765"/>
        </a:buClr>
        <a:buFont typeface="Wingdings" panose="05000000000000000000" pitchFamily="2" charset="2"/>
        <a:buChar char="w"/>
        <a:defRPr sz="2000" kern="1200">
          <a:solidFill>
            <a:schemeClr val="tx1"/>
          </a:solidFill>
          <a:latin typeface="Lucida Sans" panose="020B0602030504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notesSlide" Target="../notesSlides/notesSlide9.xm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4.xml"/><Relationship Id="rId4" Type="http://schemas.openxmlformats.org/officeDocument/2006/relationships/image" Target="../media/image29.w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ags" Target="../tags/tag3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36.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hyperlink" Target="https://patientsafetyj.com/index.php/patientsaf/article/view/acute-care-data-2021/pdf" TargetMode="Externa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8F1274DC-D437-490F-92CB-961850851CD3}"/>
              </a:ext>
            </a:extLst>
          </p:cNvPr>
          <p:cNvSpPr>
            <a:spLocks noGrp="1"/>
          </p:cNvSpPr>
          <p:nvPr>
            <p:ph type="ctrTitle"/>
          </p:nvPr>
        </p:nvSpPr>
        <p:spPr>
          <a:xfrm>
            <a:off x="1478280" y="893763"/>
            <a:ext cx="9235440" cy="2387600"/>
          </a:xfrm>
        </p:spPr>
        <p:txBody>
          <a:bodyPr>
            <a:normAutofit/>
          </a:bodyPr>
          <a:lstStyle/>
          <a:p>
            <a:r>
              <a:rPr lang="en-US" dirty="0"/>
              <a:t>Medical Care Availability and Reduction of Error (MCARE) Law in Pennsylvania</a:t>
            </a:r>
          </a:p>
        </p:txBody>
      </p:sp>
      <p:sp>
        <p:nvSpPr>
          <p:cNvPr id="9" name="Subtitle 4">
            <a:extLst>
              <a:ext uri="{FF2B5EF4-FFF2-40B4-BE49-F238E27FC236}">
                <a16:creationId xmlns:a16="http://schemas.microsoft.com/office/drawing/2014/main" id="{61AF5077-DA66-4EA1-A985-CC0F89AE21C3}"/>
              </a:ext>
            </a:extLst>
          </p:cNvPr>
          <p:cNvSpPr>
            <a:spLocks noGrp="1"/>
          </p:cNvSpPr>
          <p:nvPr>
            <p:ph type="subTitle" idx="1"/>
          </p:nvPr>
        </p:nvSpPr>
        <p:spPr>
          <a:xfrm>
            <a:off x="914400" y="3581400"/>
            <a:ext cx="10363200" cy="2286000"/>
          </a:xfrm>
        </p:spPr>
        <p:txBody>
          <a:bodyPr>
            <a:normAutofit/>
          </a:bodyPr>
          <a:lstStyle/>
          <a:p>
            <a:r>
              <a:rPr lang="en-US" dirty="0"/>
              <a:t> </a:t>
            </a:r>
            <a:r>
              <a:rPr lang="en-US" dirty="0">
                <a:latin typeface="Lucida Sans"/>
                <a:cs typeface="Arial"/>
              </a:rPr>
              <a:t>Presented by:</a:t>
            </a:r>
            <a:endParaRPr lang="en-US" dirty="0"/>
          </a:p>
          <a:p>
            <a:r>
              <a:rPr lang="en-US" dirty="0">
                <a:latin typeface="Lucida Sans"/>
                <a:cs typeface="Arial"/>
              </a:rPr>
              <a:t>Michelle Bell, RN, BSN, FISMP, CPPS</a:t>
            </a:r>
          </a:p>
          <a:p>
            <a:r>
              <a:rPr lang="en-US" dirty="0">
                <a:latin typeface="Lucida Sans"/>
                <a:cs typeface="Arial"/>
              </a:rPr>
              <a:t>Director of Outreach &amp; Education</a:t>
            </a:r>
            <a:endParaRPr lang="en-US" dirty="0"/>
          </a:p>
          <a:p>
            <a:endParaRPr lang="en-US" dirty="0"/>
          </a:p>
        </p:txBody>
      </p:sp>
    </p:spTree>
    <p:custDataLst>
      <p:tags r:id="rId1"/>
    </p:custDataLst>
    <p:extLst>
      <p:ext uri="{BB962C8B-B14F-4D97-AF65-F5344CB8AC3E}">
        <p14:creationId xmlns:p14="http://schemas.microsoft.com/office/powerpoint/2010/main" val="335367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65707-D2FA-45A3-8B8F-947A4F325442}"/>
              </a:ext>
            </a:extLst>
          </p:cNvPr>
          <p:cNvSpPr>
            <a:spLocks noGrp="1"/>
          </p:cNvSpPr>
          <p:nvPr>
            <p:ph type="title"/>
          </p:nvPr>
        </p:nvSpPr>
        <p:spPr/>
        <p:txBody>
          <a:bodyPr/>
          <a:lstStyle/>
          <a:p>
            <a:r>
              <a:rPr lang="en-US" dirty="0"/>
              <a:t>Event Type Definitions</a:t>
            </a:r>
          </a:p>
        </p:txBody>
      </p:sp>
      <p:sp>
        <p:nvSpPr>
          <p:cNvPr id="3" name="Content Placeholder 2">
            <a:extLst>
              <a:ext uri="{FF2B5EF4-FFF2-40B4-BE49-F238E27FC236}">
                <a16:creationId xmlns:a16="http://schemas.microsoft.com/office/drawing/2014/main" id="{2000B5A8-CF78-4300-B4C4-4CFF78FF6FEB}"/>
              </a:ext>
            </a:extLst>
          </p:cNvPr>
          <p:cNvSpPr>
            <a:spLocks noGrp="1"/>
          </p:cNvSpPr>
          <p:nvPr>
            <p:ph idx="1"/>
          </p:nvPr>
        </p:nvSpPr>
        <p:spPr>
          <a:xfrm>
            <a:off x="609600" y="1600202"/>
            <a:ext cx="10972800" cy="4343397"/>
          </a:xfrm>
        </p:spPr>
        <p:txBody>
          <a:bodyPr>
            <a:normAutofit fontScale="92500" lnSpcReduction="10000"/>
          </a:bodyPr>
          <a:lstStyle/>
          <a:p>
            <a:pPr marL="0" indent="0">
              <a:buNone/>
            </a:pPr>
            <a:r>
              <a:rPr lang="en-US" sz="2400" b="1" dirty="0"/>
              <a:t>Incident: </a:t>
            </a:r>
            <a:r>
              <a:rPr lang="en-US" sz="2400" dirty="0"/>
              <a:t>An event, occurrence or situation involving the </a:t>
            </a:r>
            <a:r>
              <a:rPr lang="en-US" sz="2400" dirty="0">
                <a:solidFill>
                  <a:srgbClr val="FF0000"/>
                </a:solidFill>
              </a:rPr>
              <a:t>clinical care </a:t>
            </a:r>
            <a:r>
              <a:rPr lang="en-US" sz="2400" dirty="0"/>
              <a:t>of a patient in a medical facility which </a:t>
            </a:r>
            <a:r>
              <a:rPr lang="en-US" sz="2400" dirty="0">
                <a:solidFill>
                  <a:srgbClr val="FF0000"/>
                </a:solidFill>
              </a:rPr>
              <a:t>could have </a:t>
            </a:r>
            <a:r>
              <a:rPr lang="en-US" sz="2400" dirty="0"/>
              <a:t>injured the patient but did not either cause an unanticipated injury OR require the delivery of additional healthcare services to the patient. The term does not include a serious event.</a:t>
            </a:r>
          </a:p>
          <a:p>
            <a:pPr marL="0" indent="0">
              <a:buNone/>
            </a:pPr>
            <a:r>
              <a:rPr lang="en-US" sz="2400" b="1" dirty="0"/>
              <a:t>Serious Event</a:t>
            </a:r>
            <a:r>
              <a:rPr lang="en-US" sz="2400" dirty="0"/>
              <a:t>: An event, occurrence or situation involving the </a:t>
            </a:r>
            <a:r>
              <a:rPr lang="en-US" sz="2400" dirty="0">
                <a:solidFill>
                  <a:srgbClr val="FF0000"/>
                </a:solidFill>
              </a:rPr>
              <a:t>clinical care </a:t>
            </a:r>
            <a:r>
              <a:rPr lang="en-US" sz="2400" dirty="0"/>
              <a:t>of a patient in a medical facility that results in </a:t>
            </a:r>
            <a:r>
              <a:rPr lang="en-US" sz="2400" dirty="0">
                <a:solidFill>
                  <a:srgbClr val="FF0000"/>
                </a:solidFill>
              </a:rPr>
              <a:t>death </a:t>
            </a:r>
            <a:r>
              <a:rPr lang="en-US" sz="2400" dirty="0"/>
              <a:t>OR compromises patient safety AND results in </a:t>
            </a:r>
            <a:r>
              <a:rPr lang="en-US" sz="2400" dirty="0">
                <a:solidFill>
                  <a:srgbClr val="FF0000"/>
                </a:solidFill>
              </a:rPr>
              <a:t>unanticipated injury </a:t>
            </a:r>
            <a:r>
              <a:rPr lang="en-US" sz="2400" dirty="0"/>
              <a:t>requiring the delivery of </a:t>
            </a:r>
            <a:r>
              <a:rPr lang="en-US" sz="2400" dirty="0">
                <a:solidFill>
                  <a:srgbClr val="FF0000"/>
                </a:solidFill>
              </a:rPr>
              <a:t>additional healthcare services </a:t>
            </a:r>
            <a:r>
              <a:rPr lang="en-US" sz="2400" dirty="0"/>
              <a:t>to the patient. The term does not include an incident.</a:t>
            </a:r>
          </a:p>
          <a:p>
            <a:pPr marL="0" indent="0">
              <a:buNone/>
            </a:pPr>
            <a:r>
              <a:rPr lang="en-US" sz="2400" b="1" dirty="0"/>
              <a:t>Infrastructure Failure</a:t>
            </a:r>
            <a:r>
              <a:rPr lang="en-US" sz="2400" dirty="0"/>
              <a:t>: An undesirable or unintended event, occurrence or situation involving the </a:t>
            </a:r>
            <a:r>
              <a:rPr lang="en-US" sz="2400" dirty="0">
                <a:solidFill>
                  <a:srgbClr val="FF0000"/>
                </a:solidFill>
              </a:rPr>
              <a:t>infrastructure </a:t>
            </a:r>
            <a:r>
              <a:rPr lang="en-US" sz="2400" dirty="0"/>
              <a:t>of a medical facility or the </a:t>
            </a:r>
            <a:r>
              <a:rPr lang="en-US" sz="2400" dirty="0">
                <a:solidFill>
                  <a:srgbClr val="FF0000"/>
                </a:solidFill>
              </a:rPr>
              <a:t>discontinuation or significant disruption </a:t>
            </a:r>
            <a:r>
              <a:rPr lang="en-US" sz="2400" dirty="0"/>
              <a:t>of a service which could seriously compromise patient safety.</a:t>
            </a:r>
            <a:endParaRPr lang="en-US" dirty="0"/>
          </a:p>
        </p:txBody>
      </p:sp>
    </p:spTree>
    <p:custDataLst>
      <p:tags r:id="rId1"/>
    </p:custDataLst>
    <p:extLst>
      <p:ext uri="{BB962C8B-B14F-4D97-AF65-F5344CB8AC3E}">
        <p14:creationId xmlns:p14="http://schemas.microsoft.com/office/powerpoint/2010/main" val="636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3F69E94-2C1B-4C67-A918-94611ECCDD19}"/>
              </a:ext>
            </a:extLst>
          </p:cNvPr>
          <p:cNvPicPr>
            <a:picLocks noChangeAspect="1"/>
          </p:cNvPicPr>
          <p:nvPr/>
        </p:nvPicPr>
        <p:blipFill>
          <a:blip r:embed="rId4"/>
          <a:stretch>
            <a:fillRect/>
          </a:stretch>
        </p:blipFill>
        <p:spPr>
          <a:xfrm>
            <a:off x="1017984" y="335280"/>
            <a:ext cx="10156032" cy="5760720"/>
          </a:xfrm>
          <a:prstGeom prst="rect">
            <a:avLst/>
          </a:prstGeom>
        </p:spPr>
      </p:pic>
    </p:spTree>
    <p:custDataLst>
      <p:tags r:id="rId1"/>
    </p:custDataLst>
    <p:extLst>
      <p:ext uri="{BB962C8B-B14F-4D97-AF65-F5344CB8AC3E}">
        <p14:creationId xmlns:p14="http://schemas.microsoft.com/office/powerpoint/2010/main" val="336334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DBCDB-DA15-43A6-894C-D1AD99EA0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684" y="1584698"/>
            <a:ext cx="11116633" cy="4041187"/>
          </a:xfrm>
          <a:prstGeom prst="rect">
            <a:avLst/>
          </a:prstGeom>
        </p:spPr>
      </p:pic>
      <p:sp>
        <p:nvSpPr>
          <p:cNvPr id="2" name="Title 1">
            <a:extLst>
              <a:ext uri="{FF2B5EF4-FFF2-40B4-BE49-F238E27FC236}">
                <a16:creationId xmlns:a16="http://schemas.microsoft.com/office/drawing/2014/main" id="{148D8FB9-CC90-4BED-B232-D1D21FD58852}"/>
              </a:ext>
            </a:extLst>
          </p:cNvPr>
          <p:cNvSpPr>
            <a:spLocks noGrp="1"/>
          </p:cNvSpPr>
          <p:nvPr>
            <p:ph type="title"/>
          </p:nvPr>
        </p:nvSpPr>
        <p:spPr/>
        <p:txBody>
          <a:bodyPr/>
          <a:lstStyle/>
          <a:p>
            <a:r>
              <a:rPr lang="en-US" dirty="0"/>
              <a:t>Reporting</a:t>
            </a:r>
          </a:p>
        </p:txBody>
      </p:sp>
    </p:spTree>
    <p:custDataLst>
      <p:tags r:id="rId1"/>
    </p:custDataLst>
    <p:extLst>
      <p:ext uri="{BB962C8B-B14F-4D97-AF65-F5344CB8AC3E}">
        <p14:creationId xmlns:p14="http://schemas.microsoft.com/office/powerpoint/2010/main" val="266909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bject&#10;&#10;Description automatically generated">
            <a:extLst>
              <a:ext uri="{FF2B5EF4-FFF2-40B4-BE49-F238E27FC236}">
                <a16:creationId xmlns:a16="http://schemas.microsoft.com/office/drawing/2014/main" id="{60C6EDAF-172A-4853-95B3-8A59721E6F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266" y="1600196"/>
            <a:ext cx="10061468" cy="3657607"/>
          </a:xfrm>
          <a:prstGeom prst="rect">
            <a:avLst/>
          </a:prstGeom>
        </p:spPr>
      </p:pic>
      <p:sp>
        <p:nvSpPr>
          <p:cNvPr id="2" name="Title 1">
            <a:extLst>
              <a:ext uri="{FF2B5EF4-FFF2-40B4-BE49-F238E27FC236}">
                <a16:creationId xmlns:a16="http://schemas.microsoft.com/office/drawing/2014/main" id="{3B4B5277-4437-40CB-929B-8801EFCD893D}"/>
              </a:ext>
            </a:extLst>
          </p:cNvPr>
          <p:cNvSpPr>
            <a:spLocks noGrp="1"/>
          </p:cNvSpPr>
          <p:nvPr>
            <p:ph type="title"/>
          </p:nvPr>
        </p:nvSpPr>
        <p:spPr/>
        <p:txBody>
          <a:bodyPr/>
          <a:lstStyle/>
          <a:p>
            <a:r>
              <a:rPr lang="en-US" dirty="0"/>
              <a:t>Reporting</a:t>
            </a:r>
          </a:p>
        </p:txBody>
      </p:sp>
    </p:spTree>
    <p:custDataLst>
      <p:tags r:id="rId1"/>
    </p:custDataLst>
    <p:extLst>
      <p:ext uri="{BB962C8B-B14F-4D97-AF65-F5344CB8AC3E}">
        <p14:creationId xmlns:p14="http://schemas.microsoft.com/office/powerpoint/2010/main" val="4072730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08FFF-861D-4040-93B4-2BD12131FD5D}"/>
              </a:ext>
            </a:extLst>
          </p:cNvPr>
          <p:cNvSpPr>
            <a:spLocks noGrp="1"/>
          </p:cNvSpPr>
          <p:nvPr>
            <p:ph type="title"/>
          </p:nvPr>
        </p:nvSpPr>
        <p:spPr/>
        <p:txBody>
          <a:bodyPr/>
          <a:lstStyle/>
          <a:p>
            <a:r>
              <a:rPr lang="en-US" dirty="0"/>
              <a:t>Patient Safety Authority Learning Model</a:t>
            </a:r>
          </a:p>
        </p:txBody>
      </p:sp>
      <p:grpSp>
        <p:nvGrpSpPr>
          <p:cNvPr id="4" name="Group 3">
            <a:extLst>
              <a:ext uri="{FF2B5EF4-FFF2-40B4-BE49-F238E27FC236}">
                <a16:creationId xmlns:a16="http://schemas.microsoft.com/office/drawing/2014/main" id="{ECB60791-281A-4DCD-B707-4824CB170E0D}"/>
              </a:ext>
            </a:extLst>
          </p:cNvPr>
          <p:cNvGrpSpPr/>
          <p:nvPr/>
        </p:nvGrpSpPr>
        <p:grpSpPr>
          <a:xfrm>
            <a:off x="1953768" y="1404862"/>
            <a:ext cx="8284464" cy="4937611"/>
            <a:chOff x="1905000" y="1421487"/>
            <a:chExt cx="8284464" cy="4937611"/>
          </a:xfrm>
        </p:grpSpPr>
        <p:pic>
          <p:nvPicPr>
            <p:cNvPr id="5" name="Picture 4" descr="A close up of a logo&#10;&#10;Description automatically generated">
              <a:extLst>
                <a:ext uri="{FF2B5EF4-FFF2-40B4-BE49-F238E27FC236}">
                  <a16:creationId xmlns:a16="http://schemas.microsoft.com/office/drawing/2014/main" id="{B24A0CD8-1BA6-48DA-BB00-E2E503EEB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1" y="1421487"/>
              <a:ext cx="576973" cy="731520"/>
            </a:xfrm>
            <a:prstGeom prst="rect">
              <a:avLst/>
            </a:prstGeom>
          </p:spPr>
        </p:pic>
        <p:pic>
          <p:nvPicPr>
            <p:cNvPr id="6" name="Picture 5" descr="A picture containing screenshot, clipart&#10;&#10;Description automatically generated">
              <a:extLst>
                <a:ext uri="{FF2B5EF4-FFF2-40B4-BE49-F238E27FC236}">
                  <a16:creationId xmlns:a16="http://schemas.microsoft.com/office/drawing/2014/main" id="{F4FE0F0A-D181-429F-9F1E-91D939E9E3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7885" y="1421487"/>
              <a:ext cx="873457" cy="731520"/>
            </a:xfrm>
            <a:prstGeom prst="rect">
              <a:avLst/>
            </a:prstGeom>
          </p:spPr>
        </p:pic>
        <p:pic>
          <p:nvPicPr>
            <p:cNvPr id="7" name="Picture 6">
              <a:extLst>
                <a:ext uri="{FF2B5EF4-FFF2-40B4-BE49-F238E27FC236}">
                  <a16:creationId xmlns:a16="http://schemas.microsoft.com/office/drawing/2014/main" id="{64D48DB7-A83C-4BC8-B9E0-B1992298EA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3639" y="1467207"/>
              <a:ext cx="724025" cy="640080"/>
            </a:xfrm>
            <a:prstGeom prst="rect">
              <a:avLst/>
            </a:prstGeom>
          </p:spPr>
        </p:pic>
        <p:pic>
          <p:nvPicPr>
            <p:cNvPr id="8" name="Picture 7">
              <a:extLst>
                <a:ext uri="{FF2B5EF4-FFF2-40B4-BE49-F238E27FC236}">
                  <a16:creationId xmlns:a16="http://schemas.microsoft.com/office/drawing/2014/main" id="{61FB5564-7499-4165-BB51-3AEE933124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92750" y="2971800"/>
              <a:ext cx="1206501" cy="457200"/>
            </a:xfrm>
            <a:prstGeom prst="rect">
              <a:avLst/>
            </a:prstGeom>
          </p:spPr>
        </p:pic>
        <p:pic>
          <p:nvPicPr>
            <p:cNvPr id="9" name="Picture 8">
              <a:extLst>
                <a:ext uri="{FF2B5EF4-FFF2-40B4-BE49-F238E27FC236}">
                  <a16:creationId xmlns:a16="http://schemas.microsoft.com/office/drawing/2014/main" id="{D111F8C6-5E13-4CC9-B96B-77074AE7C0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9972" y="4111112"/>
              <a:ext cx="696351" cy="548640"/>
            </a:xfrm>
            <a:prstGeom prst="rect">
              <a:avLst/>
            </a:prstGeom>
          </p:spPr>
        </p:pic>
        <p:pic>
          <p:nvPicPr>
            <p:cNvPr id="10" name="Picture 9">
              <a:extLst>
                <a:ext uri="{FF2B5EF4-FFF2-40B4-BE49-F238E27FC236}">
                  <a16:creationId xmlns:a16="http://schemas.microsoft.com/office/drawing/2014/main" id="{99DEFB19-080B-46DC-BDCF-7F7AA9A316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4401" y="4127115"/>
              <a:ext cx="568591" cy="548640"/>
            </a:xfrm>
            <a:prstGeom prst="rect">
              <a:avLst/>
            </a:prstGeom>
          </p:spPr>
        </p:pic>
        <p:pic>
          <p:nvPicPr>
            <p:cNvPr id="11" name="Picture 10" descr="A close up of a sign&#10;&#10;Description automatically generated">
              <a:extLst>
                <a:ext uri="{FF2B5EF4-FFF2-40B4-BE49-F238E27FC236}">
                  <a16:creationId xmlns:a16="http://schemas.microsoft.com/office/drawing/2014/main" id="{07F541CD-4A29-4B5C-B4FD-F4E9A1D12F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94503" y="4150539"/>
              <a:ext cx="548640" cy="548640"/>
            </a:xfrm>
            <a:prstGeom prst="rect">
              <a:avLst/>
            </a:prstGeom>
          </p:spPr>
        </p:pic>
        <p:pic>
          <p:nvPicPr>
            <p:cNvPr id="12" name="Picture 11">
              <a:extLst>
                <a:ext uri="{FF2B5EF4-FFF2-40B4-BE49-F238E27FC236}">
                  <a16:creationId xmlns:a16="http://schemas.microsoft.com/office/drawing/2014/main" id="{B9991B97-081F-4A5C-ADBA-08DC5CF35C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42150" y="4112431"/>
              <a:ext cx="991092" cy="640080"/>
            </a:xfrm>
            <a:prstGeom prst="rect">
              <a:avLst/>
            </a:prstGeom>
          </p:spPr>
        </p:pic>
        <p:pic>
          <p:nvPicPr>
            <p:cNvPr id="13" name="Picture 12" descr="A close up of a logo&#10;&#10;Description automatically generated">
              <a:extLst>
                <a:ext uri="{FF2B5EF4-FFF2-40B4-BE49-F238E27FC236}">
                  <a16:creationId xmlns:a16="http://schemas.microsoft.com/office/drawing/2014/main" id="{B5D930C5-65FE-4516-A64C-3AC1063063B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35243" y="5178568"/>
              <a:ext cx="592183" cy="731520"/>
            </a:xfrm>
            <a:prstGeom prst="rect">
              <a:avLst/>
            </a:prstGeom>
          </p:spPr>
        </p:pic>
        <p:pic>
          <p:nvPicPr>
            <p:cNvPr id="14" name="Picture 13" descr="A close up of a logo&#10;&#10;Description automatically generated">
              <a:extLst>
                <a:ext uri="{FF2B5EF4-FFF2-40B4-BE49-F238E27FC236}">
                  <a16:creationId xmlns:a16="http://schemas.microsoft.com/office/drawing/2014/main" id="{497B8E68-A58B-4194-BFDE-85C7F069FAE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86291" y="5216624"/>
              <a:ext cx="685800" cy="640080"/>
            </a:xfrm>
            <a:prstGeom prst="rect">
              <a:avLst/>
            </a:prstGeom>
          </p:spPr>
        </p:pic>
        <p:pic>
          <p:nvPicPr>
            <p:cNvPr id="15" name="Picture 14">
              <a:extLst>
                <a:ext uri="{FF2B5EF4-FFF2-40B4-BE49-F238E27FC236}">
                  <a16:creationId xmlns:a16="http://schemas.microsoft.com/office/drawing/2014/main" id="{A6F2F8FD-16A9-4B97-A646-00939BDABFB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43538" y="5216624"/>
              <a:ext cx="739403" cy="640080"/>
            </a:xfrm>
            <a:prstGeom prst="rect">
              <a:avLst/>
            </a:prstGeom>
          </p:spPr>
        </p:pic>
        <p:pic>
          <p:nvPicPr>
            <p:cNvPr id="16" name="Picture 15">
              <a:extLst>
                <a:ext uri="{FF2B5EF4-FFF2-40B4-BE49-F238E27FC236}">
                  <a16:creationId xmlns:a16="http://schemas.microsoft.com/office/drawing/2014/main" id="{06DF211E-AA50-40DE-8012-37D8E65B477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18366" y="5269422"/>
              <a:ext cx="943276" cy="640080"/>
            </a:xfrm>
            <a:prstGeom prst="rect">
              <a:avLst/>
            </a:prstGeom>
          </p:spPr>
        </p:pic>
        <p:sp>
          <p:nvSpPr>
            <p:cNvPr id="17" name="TextBox 16">
              <a:extLst>
                <a:ext uri="{FF2B5EF4-FFF2-40B4-BE49-F238E27FC236}">
                  <a16:creationId xmlns:a16="http://schemas.microsoft.com/office/drawing/2014/main" id="{E64353CB-66C4-4A5A-9843-46034B149628}"/>
                </a:ext>
              </a:extLst>
            </p:cNvPr>
            <p:cNvSpPr txBox="1"/>
            <p:nvPr/>
          </p:nvSpPr>
          <p:spPr>
            <a:xfrm>
              <a:off x="2133596" y="2183487"/>
              <a:ext cx="1600204"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Patient Safety Professionals</a:t>
              </a:r>
            </a:p>
          </p:txBody>
        </p:sp>
        <p:sp>
          <p:nvSpPr>
            <p:cNvPr id="18" name="TextBox 17">
              <a:extLst>
                <a:ext uri="{FF2B5EF4-FFF2-40B4-BE49-F238E27FC236}">
                  <a16:creationId xmlns:a16="http://schemas.microsoft.com/office/drawing/2014/main" id="{34388850-2EBB-43FF-B29C-61AC98EA2CF4}"/>
                </a:ext>
              </a:extLst>
            </p:cNvPr>
            <p:cNvSpPr txBox="1"/>
            <p:nvPr/>
          </p:nvSpPr>
          <p:spPr>
            <a:xfrm>
              <a:off x="5194234" y="2183784"/>
              <a:ext cx="1600204"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Patient Safety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Event Data</a:t>
              </a:r>
            </a:p>
          </p:txBody>
        </p:sp>
        <p:sp>
          <p:nvSpPr>
            <p:cNvPr id="19" name="TextBox 18">
              <a:extLst>
                <a:ext uri="{FF2B5EF4-FFF2-40B4-BE49-F238E27FC236}">
                  <a16:creationId xmlns:a16="http://schemas.microsoft.com/office/drawing/2014/main" id="{1135ECB7-002D-410C-8A4C-2A356F99B65F}"/>
                </a:ext>
              </a:extLst>
            </p:cNvPr>
            <p:cNvSpPr txBox="1"/>
            <p:nvPr/>
          </p:nvSpPr>
          <p:spPr>
            <a:xfrm>
              <a:off x="8381996" y="2183784"/>
              <a:ext cx="1600204"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Patient &amp; Family Perspective</a:t>
              </a:r>
            </a:p>
          </p:txBody>
        </p:sp>
        <p:sp>
          <p:nvSpPr>
            <p:cNvPr id="20" name="TextBox 19">
              <a:extLst>
                <a:ext uri="{FF2B5EF4-FFF2-40B4-BE49-F238E27FC236}">
                  <a16:creationId xmlns:a16="http://schemas.microsoft.com/office/drawing/2014/main" id="{669F1BA0-6AB1-4815-BA43-E4D5B0FBF8BF}"/>
                </a:ext>
              </a:extLst>
            </p:cNvPr>
            <p:cNvSpPr txBox="1"/>
            <p:nvPr/>
          </p:nvSpPr>
          <p:spPr>
            <a:xfrm>
              <a:off x="2057400" y="4738229"/>
              <a:ext cx="1600204"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Journal</a:t>
              </a:r>
            </a:p>
          </p:txBody>
        </p:sp>
        <p:sp>
          <p:nvSpPr>
            <p:cNvPr id="21" name="TextBox 20">
              <a:extLst>
                <a:ext uri="{FF2B5EF4-FFF2-40B4-BE49-F238E27FC236}">
                  <a16:creationId xmlns:a16="http://schemas.microsoft.com/office/drawing/2014/main" id="{66568C1F-975E-4933-B534-60F20C14AB39}"/>
                </a:ext>
              </a:extLst>
            </p:cNvPr>
            <p:cNvSpPr txBox="1"/>
            <p:nvPr/>
          </p:nvSpPr>
          <p:spPr>
            <a:xfrm>
              <a:off x="4165612" y="4741277"/>
              <a:ext cx="1600204"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Consultations</a:t>
              </a:r>
            </a:p>
          </p:txBody>
        </p:sp>
        <p:sp>
          <p:nvSpPr>
            <p:cNvPr id="22" name="TextBox 21">
              <a:extLst>
                <a:ext uri="{FF2B5EF4-FFF2-40B4-BE49-F238E27FC236}">
                  <a16:creationId xmlns:a16="http://schemas.microsoft.com/office/drawing/2014/main" id="{8E43FCE6-A78C-4B2A-8318-4F7E4ED79DB3}"/>
                </a:ext>
              </a:extLst>
            </p:cNvPr>
            <p:cNvSpPr txBox="1"/>
            <p:nvPr/>
          </p:nvSpPr>
          <p:spPr>
            <a:xfrm>
              <a:off x="6222932" y="4741277"/>
              <a:ext cx="1600204"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Annual Report</a:t>
              </a:r>
            </a:p>
          </p:txBody>
        </p:sp>
        <p:sp>
          <p:nvSpPr>
            <p:cNvPr id="23" name="TextBox 22">
              <a:extLst>
                <a:ext uri="{FF2B5EF4-FFF2-40B4-BE49-F238E27FC236}">
                  <a16:creationId xmlns:a16="http://schemas.microsoft.com/office/drawing/2014/main" id="{661116A5-D24A-4B35-A01D-F7288F9EDF8A}"/>
                </a:ext>
              </a:extLst>
            </p:cNvPr>
            <p:cNvSpPr txBox="1"/>
            <p:nvPr/>
          </p:nvSpPr>
          <p:spPr>
            <a:xfrm>
              <a:off x="8318853" y="4741277"/>
              <a:ext cx="1600204"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Collaboratives</a:t>
              </a:r>
            </a:p>
          </p:txBody>
        </p:sp>
        <p:sp>
          <p:nvSpPr>
            <p:cNvPr id="24" name="TextBox 23">
              <a:extLst>
                <a:ext uri="{FF2B5EF4-FFF2-40B4-BE49-F238E27FC236}">
                  <a16:creationId xmlns:a16="http://schemas.microsoft.com/office/drawing/2014/main" id="{B8B63633-4762-4F00-9F64-1013829B1094}"/>
                </a:ext>
              </a:extLst>
            </p:cNvPr>
            <p:cNvSpPr txBox="1"/>
            <p:nvPr/>
          </p:nvSpPr>
          <p:spPr>
            <a:xfrm>
              <a:off x="1981200" y="5943600"/>
              <a:ext cx="1955736" cy="4154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Center of Excellence for Improving Diagnosis</a:t>
              </a:r>
            </a:p>
          </p:txBody>
        </p:sp>
        <p:sp>
          <p:nvSpPr>
            <p:cNvPr id="25" name="TextBox 24">
              <a:extLst>
                <a:ext uri="{FF2B5EF4-FFF2-40B4-BE49-F238E27FC236}">
                  <a16:creationId xmlns:a16="http://schemas.microsoft.com/office/drawing/2014/main" id="{98F66526-9AF5-4917-A9C4-2C468BCB3CC4}"/>
                </a:ext>
              </a:extLst>
            </p:cNvPr>
            <p:cNvSpPr txBox="1"/>
            <p:nvPr/>
          </p:nvSpPr>
          <p:spPr>
            <a:xfrm>
              <a:off x="4267196" y="5943600"/>
              <a:ext cx="1600204"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Toolkits</a:t>
              </a:r>
            </a:p>
          </p:txBody>
        </p:sp>
        <p:sp>
          <p:nvSpPr>
            <p:cNvPr id="26" name="TextBox 25">
              <a:extLst>
                <a:ext uri="{FF2B5EF4-FFF2-40B4-BE49-F238E27FC236}">
                  <a16:creationId xmlns:a16="http://schemas.microsoft.com/office/drawing/2014/main" id="{12A31B34-85D3-4D73-A70F-A8E060C84CDD}"/>
                </a:ext>
              </a:extLst>
            </p:cNvPr>
            <p:cNvSpPr txBox="1"/>
            <p:nvPr/>
          </p:nvSpPr>
          <p:spPr>
            <a:xfrm>
              <a:off x="6324600" y="5943600"/>
              <a:ext cx="1600204"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Patient &amp; Provider Education</a:t>
              </a:r>
            </a:p>
          </p:txBody>
        </p:sp>
        <p:sp>
          <p:nvSpPr>
            <p:cNvPr id="27" name="TextBox 26">
              <a:extLst>
                <a:ext uri="{FF2B5EF4-FFF2-40B4-BE49-F238E27FC236}">
                  <a16:creationId xmlns:a16="http://schemas.microsoft.com/office/drawing/2014/main" id="{1AAFB0C6-3B8D-4D24-8826-A149F2CA9660}"/>
                </a:ext>
              </a:extLst>
            </p:cNvPr>
            <p:cNvSpPr txBox="1"/>
            <p:nvPr/>
          </p:nvSpPr>
          <p:spPr>
            <a:xfrm>
              <a:off x="8382000" y="5943600"/>
              <a:ext cx="1600204" cy="24622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Safety Alerts</a:t>
              </a:r>
            </a:p>
          </p:txBody>
        </p:sp>
        <p:sp>
          <p:nvSpPr>
            <p:cNvPr id="28" name="TextBox 27">
              <a:extLst>
                <a:ext uri="{FF2B5EF4-FFF2-40B4-BE49-F238E27FC236}">
                  <a16:creationId xmlns:a16="http://schemas.microsoft.com/office/drawing/2014/main" id="{EBD34DDD-B1BD-4DE8-B113-AD8A26C0E8F6}"/>
                </a:ext>
              </a:extLst>
            </p:cNvPr>
            <p:cNvSpPr txBox="1"/>
            <p:nvPr/>
          </p:nvSpPr>
          <p:spPr>
            <a:xfrm>
              <a:off x="6629396" y="2924889"/>
              <a:ext cx="1600204" cy="5539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425563"/>
                  </a:solidFill>
                  <a:effectLst/>
                  <a:uLnTx/>
                  <a:uFillTx/>
                  <a:latin typeface="Lucida Sans" panose="020B0602030504020204" pitchFamily="34" charset="0"/>
                  <a:ea typeface="+mn-ea"/>
                  <a:cs typeface="+mn-cs"/>
                </a:rPr>
                <a:t>Data converted to </a:t>
              </a:r>
              <a:r>
                <a:rPr kumimoji="0" lang="en-US" sz="1000" b="1" i="0" u="none" strike="noStrike" kern="1200" cap="none" spc="0" normalizeH="0" baseline="0" noProof="0">
                  <a:ln>
                    <a:noFill/>
                  </a:ln>
                  <a:solidFill>
                    <a:srgbClr val="1EB79A"/>
                  </a:solidFill>
                  <a:effectLst/>
                  <a:uLnTx/>
                  <a:uFillTx/>
                  <a:latin typeface="Lucida Sans" panose="020B0602030504020204" pitchFamily="34" charset="0"/>
                  <a:ea typeface="+mn-ea"/>
                  <a:cs typeface="+mn-cs"/>
                </a:rPr>
                <a:t>Actionable Knowledge</a:t>
              </a:r>
            </a:p>
          </p:txBody>
        </p:sp>
        <p:cxnSp>
          <p:nvCxnSpPr>
            <p:cNvPr id="29" name="Straight Connector 28">
              <a:extLst>
                <a:ext uri="{FF2B5EF4-FFF2-40B4-BE49-F238E27FC236}">
                  <a16:creationId xmlns:a16="http://schemas.microsoft.com/office/drawing/2014/main" id="{62E08F98-A0A5-4A51-B5E1-9FD63A3E001B}"/>
                </a:ext>
              </a:extLst>
            </p:cNvPr>
            <p:cNvCxnSpPr>
              <a:cxnSpLocks/>
            </p:cNvCxnSpPr>
            <p:nvPr/>
          </p:nvCxnSpPr>
          <p:spPr>
            <a:xfrm flipH="1">
              <a:off x="1905000" y="4209449"/>
              <a:ext cx="5111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D996A71-486D-4AB8-8E3F-8CD56BCBD08E}"/>
                </a:ext>
              </a:extLst>
            </p:cNvPr>
            <p:cNvCxnSpPr>
              <a:cxnSpLocks/>
            </p:cNvCxnSpPr>
            <p:nvPr/>
          </p:nvCxnSpPr>
          <p:spPr>
            <a:xfrm flipV="1">
              <a:off x="1905000" y="1878687"/>
              <a:ext cx="0" cy="233076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3FE3909-C1DC-44FA-A16A-C0D1294DD953}"/>
                </a:ext>
              </a:extLst>
            </p:cNvPr>
            <p:cNvCxnSpPr/>
            <p:nvPr/>
          </p:nvCxnSpPr>
          <p:spPr>
            <a:xfrm>
              <a:off x="1905000" y="1878687"/>
              <a:ext cx="512064"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1FE27B6-3E12-48EB-A53D-90A695E5A149}"/>
                </a:ext>
              </a:extLst>
            </p:cNvPr>
            <p:cNvCxnSpPr>
              <a:cxnSpLocks/>
            </p:cNvCxnSpPr>
            <p:nvPr/>
          </p:nvCxnSpPr>
          <p:spPr>
            <a:xfrm flipH="1">
              <a:off x="9677400" y="4209449"/>
              <a:ext cx="51119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082A76-7BA8-4794-B864-75C3DBEE0DBA}"/>
                </a:ext>
              </a:extLst>
            </p:cNvPr>
            <p:cNvCxnSpPr>
              <a:cxnSpLocks/>
            </p:cNvCxnSpPr>
            <p:nvPr/>
          </p:nvCxnSpPr>
          <p:spPr>
            <a:xfrm flipV="1">
              <a:off x="10189464" y="1878687"/>
              <a:ext cx="0" cy="233076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7EE2FD0-EAD6-4BBE-B58F-875F3D9D96FB}"/>
                </a:ext>
              </a:extLst>
            </p:cNvPr>
            <p:cNvCxnSpPr/>
            <p:nvPr/>
          </p:nvCxnSpPr>
          <p:spPr>
            <a:xfrm>
              <a:off x="9677400" y="1878687"/>
              <a:ext cx="512064" cy="0"/>
            </a:xfrm>
            <a:prstGeom prst="straightConnector1">
              <a:avLst/>
            </a:prstGeom>
            <a:ln>
              <a:headEnd type="triangle"/>
              <a:tailEnd type="non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59C2F70C-C7A2-4829-BD37-C03E595F15DD}"/>
                </a:ext>
              </a:extLst>
            </p:cNvPr>
            <p:cNvGrpSpPr/>
            <p:nvPr/>
          </p:nvGrpSpPr>
          <p:grpSpPr>
            <a:xfrm>
              <a:off x="2901035" y="2564487"/>
              <a:ext cx="6318504" cy="228600"/>
              <a:chOff x="2901035" y="2590800"/>
              <a:chExt cx="6318504" cy="228600"/>
            </a:xfrm>
          </p:grpSpPr>
          <p:cxnSp>
            <p:nvCxnSpPr>
              <p:cNvPr id="41" name="Straight Connector 40">
                <a:extLst>
                  <a:ext uri="{FF2B5EF4-FFF2-40B4-BE49-F238E27FC236}">
                    <a16:creationId xmlns:a16="http://schemas.microsoft.com/office/drawing/2014/main" id="{BD76A605-FAD8-4ECA-AAB2-B2CABEA1C0F4}"/>
                  </a:ext>
                </a:extLst>
              </p:cNvPr>
              <p:cNvCxnSpPr>
                <a:cxnSpLocks/>
              </p:cNvCxnSpPr>
              <p:nvPr/>
            </p:nvCxnSpPr>
            <p:spPr>
              <a:xfrm>
                <a:off x="2901035" y="2819400"/>
                <a:ext cx="6318504" cy="0"/>
              </a:xfrm>
              <a:prstGeom prst="line">
                <a:avLst/>
              </a:prstGeom>
              <a:ln w="539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81A962-C215-44B8-AFE1-BFA4A5DE011A}"/>
                  </a:ext>
                </a:extLst>
              </p:cNvPr>
              <p:cNvCxnSpPr/>
              <p:nvPr/>
            </p:nvCxnSpPr>
            <p:spPr>
              <a:xfrm>
                <a:off x="2931334" y="2590800"/>
                <a:ext cx="0" cy="228600"/>
              </a:xfrm>
              <a:prstGeom prst="line">
                <a:avLst/>
              </a:prstGeom>
              <a:ln w="539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67905E8-62CB-42F0-A6A9-06D3EE97040A}"/>
                  </a:ext>
                </a:extLst>
              </p:cNvPr>
              <p:cNvCxnSpPr/>
              <p:nvPr/>
            </p:nvCxnSpPr>
            <p:spPr>
              <a:xfrm>
                <a:off x="9190004" y="2590800"/>
                <a:ext cx="0" cy="228600"/>
              </a:xfrm>
              <a:prstGeom prst="line">
                <a:avLst/>
              </a:prstGeom>
              <a:ln w="539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67037B4-3C12-4E7D-B832-F2BBDAA752FE}"/>
                  </a:ext>
                </a:extLst>
              </p:cNvPr>
              <p:cNvCxnSpPr/>
              <p:nvPr/>
            </p:nvCxnSpPr>
            <p:spPr>
              <a:xfrm>
                <a:off x="5977966" y="2590800"/>
                <a:ext cx="0" cy="228600"/>
              </a:xfrm>
              <a:prstGeom prst="line">
                <a:avLst/>
              </a:prstGeom>
              <a:ln w="539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BE2800D9-8EE5-4799-84D9-85F21C73CDDA}"/>
                </a:ext>
              </a:extLst>
            </p:cNvPr>
            <p:cNvGrpSpPr/>
            <p:nvPr/>
          </p:nvGrpSpPr>
          <p:grpSpPr>
            <a:xfrm>
              <a:off x="2895600" y="3555087"/>
              <a:ext cx="6318504" cy="457200"/>
              <a:chOff x="2895600" y="3581400"/>
              <a:chExt cx="6318504" cy="457200"/>
            </a:xfrm>
          </p:grpSpPr>
          <p:cxnSp>
            <p:nvCxnSpPr>
              <p:cNvPr id="37" name="Straight Connector 36">
                <a:extLst>
                  <a:ext uri="{FF2B5EF4-FFF2-40B4-BE49-F238E27FC236}">
                    <a16:creationId xmlns:a16="http://schemas.microsoft.com/office/drawing/2014/main" id="{BE45C3FA-7129-4A7A-A0CC-820E24FCE42D}"/>
                  </a:ext>
                </a:extLst>
              </p:cNvPr>
              <p:cNvCxnSpPr>
                <a:cxnSpLocks/>
              </p:cNvCxnSpPr>
              <p:nvPr/>
            </p:nvCxnSpPr>
            <p:spPr>
              <a:xfrm>
                <a:off x="2895600" y="3810000"/>
                <a:ext cx="6318504" cy="0"/>
              </a:xfrm>
              <a:prstGeom prst="line">
                <a:avLst/>
              </a:prstGeom>
              <a:ln w="539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C9E3DDC-C0E5-49FD-B9C6-95E3FDC2B024}"/>
                  </a:ext>
                </a:extLst>
              </p:cNvPr>
              <p:cNvCxnSpPr/>
              <p:nvPr/>
            </p:nvCxnSpPr>
            <p:spPr>
              <a:xfrm>
                <a:off x="2925899" y="3810000"/>
                <a:ext cx="0" cy="228600"/>
              </a:xfrm>
              <a:prstGeom prst="line">
                <a:avLst/>
              </a:prstGeom>
              <a:ln w="539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4256C40-3FEA-4EA5-9BD4-3CC025784007}"/>
                  </a:ext>
                </a:extLst>
              </p:cNvPr>
              <p:cNvCxnSpPr/>
              <p:nvPr/>
            </p:nvCxnSpPr>
            <p:spPr>
              <a:xfrm>
                <a:off x="9184569" y="3810000"/>
                <a:ext cx="0" cy="228600"/>
              </a:xfrm>
              <a:prstGeom prst="line">
                <a:avLst/>
              </a:prstGeom>
              <a:ln w="539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A14A85-077E-44D8-88C7-7B145097E845}"/>
                  </a:ext>
                </a:extLst>
              </p:cNvPr>
              <p:cNvCxnSpPr/>
              <p:nvPr/>
            </p:nvCxnSpPr>
            <p:spPr>
              <a:xfrm>
                <a:off x="5972531" y="3581400"/>
                <a:ext cx="0" cy="228600"/>
              </a:xfrm>
              <a:prstGeom prst="line">
                <a:avLst/>
              </a:prstGeom>
              <a:ln w="53975" cmpd="sng">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416109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914400" y="2362200"/>
            <a:ext cx="10287000" cy="2514600"/>
          </a:xfrm>
        </p:spPr>
        <p:txBody>
          <a:bodyPr>
            <a:noAutofit/>
          </a:bodyPr>
          <a:lstStyle/>
          <a:p>
            <a:r>
              <a:rPr lang="en-US" sz="3600" dirty="0"/>
              <a:t> </a:t>
            </a:r>
            <a:br>
              <a:rPr lang="en-US" sz="2800" dirty="0">
                <a:solidFill>
                  <a:srgbClr val="2D66BB"/>
                </a:solidFill>
              </a:rPr>
            </a:br>
            <a:r>
              <a:rPr lang="en-US" sz="3200" b="1" dirty="0">
                <a:solidFill>
                  <a:srgbClr val="2D66BB"/>
                </a:solidFill>
              </a:rPr>
              <a:t>Section 308. Reporting and Notification</a:t>
            </a:r>
          </a:p>
          <a:p>
            <a:r>
              <a:rPr lang="en-US" sz="3200" b="1" dirty="0">
                <a:solidFill>
                  <a:srgbClr val="2D66BB"/>
                </a:solidFill>
              </a:rPr>
              <a:t>Section 304 (b). Anonymous Reports </a:t>
            </a:r>
          </a:p>
        </p:txBody>
      </p:sp>
    </p:spTree>
    <p:custDataLst>
      <p:tags r:id="rId1"/>
    </p:custDataLst>
    <p:extLst>
      <p:ext uri="{BB962C8B-B14F-4D97-AF65-F5344CB8AC3E}">
        <p14:creationId xmlns:p14="http://schemas.microsoft.com/office/powerpoint/2010/main" val="44521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6C07-13C2-4F46-9C5E-ADCC977BEAAE}"/>
              </a:ext>
            </a:extLst>
          </p:cNvPr>
          <p:cNvSpPr>
            <a:spLocks noGrp="1"/>
          </p:cNvSpPr>
          <p:nvPr>
            <p:ph type="title"/>
          </p:nvPr>
        </p:nvSpPr>
        <p:spPr/>
        <p:txBody>
          <a:bodyPr/>
          <a:lstStyle/>
          <a:p>
            <a:r>
              <a:rPr lang="en-US" dirty="0"/>
              <a:t>Healthcare Workers’ Role in Reporting</a:t>
            </a:r>
          </a:p>
        </p:txBody>
      </p:sp>
      <p:sp>
        <p:nvSpPr>
          <p:cNvPr id="3" name="Content Placeholder 2">
            <a:extLst>
              <a:ext uri="{FF2B5EF4-FFF2-40B4-BE49-F238E27FC236}">
                <a16:creationId xmlns:a16="http://schemas.microsoft.com/office/drawing/2014/main" id="{68C43D5A-A1FB-4736-AC27-A763B39B0ADA}"/>
              </a:ext>
            </a:extLst>
          </p:cNvPr>
          <p:cNvSpPr>
            <a:spLocks noGrp="1"/>
          </p:cNvSpPr>
          <p:nvPr>
            <p:ph idx="1"/>
          </p:nvPr>
        </p:nvSpPr>
        <p:spPr/>
        <p:txBody>
          <a:bodyPr/>
          <a:lstStyle/>
          <a:p>
            <a:r>
              <a:rPr lang="en-US" sz="2400" dirty="0"/>
              <a:t>Section 308.  Reporting and notification.</a:t>
            </a:r>
          </a:p>
          <a:p>
            <a:pPr marL="0" indent="0">
              <a:buNone/>
            </a:pPr>
            <a:r>
              <a:rPr lang="en-US" sz="2400" dirty="0"/>
              <a:t>(a)  Reporting.--A health care worker who reasonably believes that a serious event or incident has occurred shall report the serious event or incident according to the patient safety plan of the medical facility unless the health care worker knows that a report has already been made. The report shall be made immediately or as soon thereafter as reasonably practicable, but in no event later than 24 hours after the occurrence or discovery of a serious event or incident. </a:t>
            </a:r>
          </a:p>
          <a:p>
            <a:endParaRPr lang="en-US" dirty="0"/>
          </a:p>
        </p:txBody>
      </p:sp>
    </p:spTree>
    <p:custDataLst>
      <p:tags r:id="rId1"/>
    </p:custDataLst>
    <p:extLst>
      <p:ext uri="{BB962C8B-B14F-4D97-AF65-F5344CB8AC3E}">
        <p14:creationId xmlns:p14="http://schemas.microsoft.com/office/powerpoint/2010/main" val="2103004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304. Anonymous Reports to the PSA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813BEB6E-BA96-41BA-8EDC-50CC0A517FB4}"/>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3212" b="2457"/>
          <a:stretch/>
        </p:blipFill>
        <p:spPr>
          <a:xfrm>
            <a:off x="3811417" y="1143000"/>
            <a:ext cx="4569167" cy="5577840"/>
          </a:xfrm>
        </p:spPr>
      </p:pic>
      <p:sp>
        <p:nvSpPr>
          <p:cNvPr id="14" name="TextBox 13">
            <a:extLst>
              <a:ext uri="{FF2B5EF4-FFF2-40B4-BE49-F238E27FC236}">
                <a16:creationId xmlns:a16="http://schemas.microsoft.com/office/drawing/2014/main" id="{D14CFE1B-16CD-48F5-AB90-981C2A241EE2}"/>
              </a:ext>
            </a:extLst>
          </p:cNvPr>
          <p:cNvSpPr txBox="1"/>
          <p:nvPr/>
        </p:nvSpPr>
        <p:spPr>
          <a:xfrm>
            <a:off x="5925120" y="6400666"/>
            <a:ext cx="341760" cy="246221"/>
          </a:xfrm>
          <a:prstGeom prst="rect">
            <a:avLst/>
          </a:prstGeom>
          <a:noFill/>
        </p:spPr>
        <p:txBody>
          <a:bodyPr wrap="none" rtlCol="0" anchor="b">
            <a:spAutoFit/>
          </a:bodyPr>
          <a:lstStyle/>
          <a:p>
            <a:pPr algn="l"/>
            <a:fld id="{EBF6515B-D569-4BFE-95AE-6E3064F3FF5C}" type="slidenum">
              <a:rPr lang="en-US" sz="1000" smtClean="0">
                <a:solidFill>
                  <a:srgbClr val="425563"/>
                </a:solidFill>
                <a:latin typeface="Arial" panose="020B0604020202020204" pitchFamily="34" charset="0"/>
                <a:cs typeface="Arial" panose="020B0604020202020204" pitchFamily="34" charset="0"/>
              </a:rPr>
              <a:pPr algn="l"/>
              <a:t>17</a:t>
            </a:fld>
            <a:endParaRPr lang="en-US" sz="1000" dirty="0">
              <a:solidFill>
                <a:srgbClr val="425563"/>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4583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914400" y="2362200"/>
            <a:ext cx="10287000" cy="2514600"/>
          </a:xfrm>
        </p:spPr>
        <p:txBody>
          <a:bodyPr>
            <a:noAutofit/>
          </a:bodyPr>
          <a:lstStyle/>
          <a:p>
            <a:r>
              <a:rPr lang="en-US" sz="3600" dirty="0"/>
              <a:t> </a:t>
            </a:r>
            <a:br>
              <a:rPr lang="en-US" sz="2800" dirty="0">
                <a:solidFill>
                  <a:srgbClr val="2D66BB"/>
                </a:solidFill>
              </a:rPr>
            </a:br>
            <a:r>
              <a:rPr lang="en-US" sz="3200" b="1" dirty="0">
                <a:solidFill>
                  <a:srgbClr val="2D66BB"/>
                </a:solidFill>
              </a:rPr>
              <a:t>Section 313. Medical Facility Reports and Notification</a:t>
            </a:r>
            <a:endParaRPr lang="en-US" sz="2800" b="1" dirty="0">
              <a:solidFill>
                <a:srgbClr val="2D66BB"/>
              </a:solidFill>
            </a:endParaRPr>
          </a:p>
        </p:txBody>
      </p:sp>
    </p:spTree>
    <p:custDataLst>
      <p:tags r:id="rId1"/>
    </p:custDataLst>
    <p:extLst>
      <p:ext uri="{BB962C8B-B14F-4D97-AF65-F5344CB8AC3E}">
        <p14:creationId xmlns:p14="http://schemas.microsoft.com/office/powerpoint/2010/main" val="1539129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Serious Event Reporting and Notification</a:t>
            </a:r>
          </a:p>
        </p:txBody>
      </p:sp>
      <p:sp>
        <p:nvSpPr>
          <p:cNvPr id="3" name="Content Placeholder 2"/>
          <p:cNvSpPr>
            <a:spLocks noGrp="1"/>
          </p:cNvSpPr>
          <p:nvPr>
            <p:ph idx="1"/>
          </p:nvPr>
        </p:nvSpPr>
        <p:spPr/>
        <p:txBody>
          <a:bodyPr>
            <a:normAutofit/>
          </a:bodyPr>
          <a:lstStyle/>
          <a:p>
            <a:r>
              <a:rPr lang="en-US" sz="2400" dirty="0"/>
              <a:t>Must be reported within </a:t>
            </a:r>
            <a:r>
              <a:rPr lang="en-US" sz="2400" b="1" dirty="0">
                <a:solidFill>
                  <a:srgbClr val="FF0000"/>
                </a:solidFill>
              </a:rPr>
              <a:t>24 hours of confirmation</a:t>
            </a:r>
            <a:r>
              <a:rPr lang="en-US" sz="2400" dirty="0"/>
              <a:t> of the occurrence of the event.</a:t>
            </a:r>
          </a:p>
          <a:p>
            <a:r>
              <a:rPr lang="en-US" sz="2400" dirty="0"/>
              <a:t>Requires written notification to the patient within </a:t>
            </a:r>
            <a:r>
              <a:rPr lang="en-US" sz="2400" b="1" dirty="0">
                <a:solidFill>
                  <a:srgbClr val="FF0000"/>
                </a:solidFill>
              </a:rPr>
              <a:t>7 days of occurrence or discovery.</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0100" y="3352800"/>
            <a:ext cx="2971800" cy="2971800"/>
          </a:xfrm>
          <a:prstGeom prst="rect">
            <a:avLst/>
          </a:prstGeom>
        </p:spPr>
      </p:pic>
    </p:spTree>
    <p:custDataLst>
      <p:tags r:id="rId1"/>
    </p:custDataLst>
    <p:extLst>
      <p:ext uri="{BB962C8B-B14F-4D97-AF65-F5344CB8AC3E}">
        <p14:creationId xmlns:p14="http://schemas.microsoft.com/office/powerpoint/2010/main" val="124337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1600200" y="2362200"/>
            <a:ext cx="9144000" cy="1655762"/>
          </a:xfrm>
        </p:spPr>
        <p:txBody>
          <a:bodyPr>
            <a:normAutofit/>
          </a:bodyPr>
          <a:lstStyle/>
          <a:p>
            <a:r>
              <a:rPr lang="en-US" sz="4000" b="1" dirty="0">
                <a:solidFill>
                  <a:schemeClr val="accent1"/>
                </a:solidFill>
              </a:rPr>
              <a:t>MCARE Chapter 3 </a:t>
            </a:r>
          </a:p>
          <a:p>
            <a:r>
              <a:rPr lang="en-US" sz="4000" b="1" dirty="0">
                <a:solidFill>
                  <a:schemeClr val="accent1"/>
                </a:solidFill>
              </a:rPr>
              <a:t>(Act 13 of 2002)</a:t>
            </a:r>
          </a:p>
        </p:txBody>
      </p:sp>
    </p:spTree>
    <p:custDataLst>
      <p:tags r:id="rId1"/>
    </p:custDataLst>
    <p:extLst>
      <p:ext uri="{BB962C8B-B14F-4D97-AF65-F5344CB8AC3E}">
        <p14:creationId xmlns:p14="http://schemas.microsoft.com/office/powerpoint/2010/main" val="3626400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Infrastructure Failure Reporting</a:t>
            </a:r>
          </a:p>
        </p:txBody>
      </p:sp>
      <p:sp>
        <p:nvSpPr>
          <p:cNvPr id="3" name="Content Placeholder 2"/>
          <p:cNvSpPr>
            <a:spLocks noGrp="1"/>
          </p:cNvSpPr>
          <p:nvPr>
            <p:ph idx="1"/>
          </p:nvPr>
        </p:nvSpPr>
        <p:spPr/>
        <p:txBody>
          <a:bodyPr>
            <a:normAutofit/>
          </a:bodyPr>
          <a:lstStyle/>
          <a:p>
            <a:r>
              <a:rPr lang="en-US" sz="2400" dirty="0"/>
              <a:t>Must be reported within </a:t>
            </a:r>
            <a:r>
              <a:rPr lang="en-US" sz="2400" b="1" dirty="0">
                <a:solidFill>
                  <a:srgbClr val="FF0000"/>
                </a:solidFill>
              </a:rPr>
              <a:t>24 hours of confirmation</a:t>
            </a:r>
            <a:r>
              <a:rPr lang="en-US" sz="2400" dirty="0"/>
              <a:t> </a:t>
            </a:r>
            <a:r>
              <a:rPr lang="en-US" sz="2400" b="1" dirty="0">
                <a:solidFill>
                  <a:srgbClr val="FF0000"/>
                </a:solidFill>
              </a:rPr>
              <a:t>of the occurrence or discovery </a:t>
            </a:r>
            <a:r>
              <a:rPr lang="en-US" sz="2400" dirty="0"/>
              <a:t>of the event.</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513" y="2819400"/>
            <a:ext cx="2974975"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55767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F6E83-82FE-441F-8C7D-095DBD965160}"/>
              </a:ext>
            </a:extLst>
          </p:cNvPr>
          <p:cNvSpPr>
            <a:spLocks noGrp="1"/>
          </p:cNvSpPr>
          <p:nvPr>
            <p:ph type="title"/>
          </p:nvPr>
        </p:nvSpPr>
        <p:spPr/>
        <p:txBody>
          <a:bodyPr/>
          <a:lstStyle/>
          <a:p>
            <a:r>
              <a:rPr lang="en-US" dirty="0"/>
              <a:t>Section 313 (e) and (f)</a:t>
            </a:r>
          </a:p>
        </p:txBody>
      </p:sp>
      <p:sp>
        <p:nvSpPr>
          <p:cNvPr id="3" name="Content Placeholder 2">
            <a:extLst>
              <a:ext uri="{FF2B5EF4-FFF2-40B4-BE49-F238E27FC236}">
                <a16:creationId xmlns:a16="http://schemas.microsoft.com/office/drawing/2014/main" id="{21E2C09C-69BB-4512-8E33-85EBE5554994}"/>
              </a:ext>
            </a:extLst>
          </p:cNvPr>
          <p:cNvSpPr>
            <a:spLocks noGrp="1"/>
          </p:cNvSpPr>
          <p:nvPr>
            <p:ph idx="1"/>
          </p:nvPr>
        </p:nvSpPr>
        <p:spPr/>
        <p:txBody>
          <a:bodyPr>
            <a:normAutofit lnSpcReduction="10000"/>
          </a:bodyPr>
          <a:lstStyle/>
          <a:p>
            <a:r>
              <a:rPr lang="en-US" dirty="0">
                <a:effectLst/>
              </a:rPr>
              <a:t>(e)  </a:t>
            </a:r>
            <a:r>
              <a:rPr lang="en-US" u="sng" dirty="0">
                <a:effectLst/>
              </a:rPr>
              <a:t>Notification to licensure boards</a:t>
            </a:r>
            <a:r>
              <a:rPr lang="en-US" dirty="0">
                <a:effectLst/>
              </a:rPr>
              <a:t>.--If a medical facility discovers that a licensee providing health care services in the medical facility during a serious event failed to report the event in accordance with section 308(a), the medical facility shall notify the licensee's licensing board of the failure to report. </a:t>
            </a:r>
          </a:p>
          <a:p>
            <a:endParaRPr lang="en-US" dirty="0"/>
          </a:p>
          <a:p>
            <a:r>
              <a:rPr lang="en-US" dirty="0">
                <a:effectLst/>
              </a:rPr>
              <a:t>(f)  </a:t>
            </a:r>
            <a:r>
              <a:rPr lang="en-US" u="sng" dirty="0">
                <a:effectLst/>
              </a:rPr>
              <a:t>Failure to report or notify</a:t>
            </a:r>
            <a:r>
              <a:rPr lang="en-US" dirty="0">
                <a:effectLst/>
              </a:rPr>
              <a:t>.--Failure to report a serious event or an infrastructure failure as required by this section or to develop and comply with the patient safety plan in accordance with section 307 or to notify the patient in accordance with section 308(b) shall be a violation of the Health Care Facilities Act …………a medical facility which fails to report a serious event or an infrastructure failure or to notify a licensure board in accordance with this chapter may be subject to an administrative penalty of $1,000 per day imposed by the department.</a:t>
            </a:r>
            <a:endParaRPr lang="en-US" sz="2400" dirty="0"/>
          </a:p>
        </p:txBody>
      </p:sp>
    </p:spTree>
    <p:custDataLst>
      <p:tags r:id="rId1"/>
    </p:custDataLst>
    <p:extLst>
      <p:ext uri="{BB962C8B-B14F-4D97-AF65-F5344CB8AC3E}">
        <p14:creationId xmlns:p14="http://schemas.microsoft.com/office/powerpoint/2010/main" val="2289132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914400" y="2362200"/>
            <a:ext cx="10287000" cy="2514600"/>
          </a:xfrm>
        </p:spPr>
        <p:txBody>
          <a:bodyPr>
            <a:noAutofit/>
          </a:bodyPr>
          <a:lstStyle/>
          <a:p>
            <a:r>
              <a:rPr lang="en-US" sz="3600" dirty="0"/>
              <a:t> </a:t>
            </a:r>
            <a:br>
              <a:rPr lang="en-US" sz="2800" dirty="0">
                <a:solidFill>
                  <a:srgbClr val="2D66BB"/>
                </a:solidFill>
              </a:rPr>
            </a:br>
            <a:r>
              <a:rPr lang="en-US" sz="3200" b="1" dirty="0">
                <a:solidFill>
                  <a:srgbClr val="2D66BB"/>
                </a:solidFill>
              </a:rPr>
              <a:t>Section 307. Patient Safety Plan</a:t>
            </a:r>
            <a:endParaRPr lang="en-US" sz="2800" b="1" dirty="0">
              <a:solidFill>
                <a:srgbClr val="2D66BB"/>
              </a:solidFill>
            </a:endParaRPr>
          </a:p>
        </p:txBody>
      </p:sp>
    </p:spTree>
    <p:custDataLst>
      <p:tags r:id="rId1"/>
    </p:custDataLst>
    <p:extLst>
      <p:ext uri="{BB962C8B-B14F-4D97-AF65-F5344CB8AC3E}">
        <p14:creationId xmlns:p14="http://schemas.microsoft.com/office/powerpoint/2010/main" val="396442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Plan</a:t>
            </a:r>
          </a:p>
        </p:txBody>
      </p:sp>
      <p:pic>
        <p:nvPicPr>
          <p:cNvPr id="8" name="Content Placeholder 6">
            <a:extLst>
              <a:ext uri="{FF2B5EF4-FFF2-40B4-BE49-F238E27FC236}">
                <a16:creationId xmlns:a16="http://schemas.microsoft.com/office/drawing/2014/main" id="{5702F2C4-DCB6-47B0-8CF5-9103D828CED1}"/>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727676" y="1600200"/>
            <a:ext cx="5148648" cy="3810000"/>
          </a:xfrm>
        </p:spPr>
      </p:pic>
      <p:sp>
        <p:nvSpPr>
          <p:cNvPr id="6" name="Content Placeholder 5"/>
          <p:cNvSpPr>
            <a:spLocks noGrp="1"/>
          </p:cNvSpPr>
          <p:nvPr>
            <p:ph sz="half" idx="2"/>
          </p:nvPr>
        </p:nvSpPr>
        <p:spPr>
          <a:xfrm>
            <a:off x="6197600" y="1600204"/>
            <a:ext cx="5384800" cy="4343395"/>
          </a:xfrm>
        </p:spPr>
        <p:txBody>
          <a:bodyPr anchor="ctr">
            <a:noAutofit/>
          </a:bodyPr>
          <a:lstStyle/>
          <a:p>
            <a:r>
              <a:rPr lang="en-US" sz="2200" dirty="0"/>
              <a:t>Patient Safety Officer</a:t>
            </a:r>
          </a:p>
          <a:p>
            <a:r>
              <a:rPr lang="en-US" sz="2200" dirty="0"/>
              <a:t>Patient Safety Committee</a:t>
            </a:r>
          </a:p>
          <a:p>
            <a:r>
              <a:rPr lang="en-US" sz="2200" dirty="0"/>
              <a:t>Internal Reporting: </a:t>
            </a:r>
          </a:p>
          <a:p>
            <a:pPr lvl="1"/>
            <a:r>
              <a:rPr lang="en-US" sz="2200" dirty="0"/>
              <a:t>24/7 access for healthcare workers</a:t>
            </a:r>
          </a:p>
          <a:p>
            <a:r>
              <a:rPr lang="en-US" sz="2200" dirty="0"/>
              <a:t>Whistleblower Protections:</a:t>
            </a:r>
          </a:p>
          <a:p>
            <a:pPr lvl="1"/>
            <a:r>
              <a:rPr lang="en-US" sz="2200" dirty="0"/>
              <a:t>Prohibit any retaliatory action against a health care worker for reporting a serious event or incident  </a:t>
            </a:r>
          </a:p>
          <a:p>
            <a:r>
              <a:rPr lang="en-US" sz="2200" dirty="0"/>
              <a:t>Written Notification [for serious events]</a:t>
            </a:r>
          </a:p>
        </p:txBody>
      </p:sp>
    </p:spTree>
    <p:custDataLst>
      <p:tags r:id="rId1"/>
    </p:custDataLst>
    <p:extLst>
      <p:ext uri="{BB962C8B-B14F-4D97-AF65-F5344CB8AC3E}">
        <p14:creationId xmlns:p14="http://schemas.microsoft.com/office/powerpoint/2010/main" val="3654642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914400" y="2362200"/>
            <a:ext cx="10287000" cy="2514600"/>
          </a:xfrm>
        </p:spPr>
        <p:txBody>
          <a:bodyPr>
            <a:noAutofit/>
          </a:bodyPr>
          <a:lstStyle/>
          <a:p>
            <a:r>
              <a:rPr lang="en-US" sz="3600" dirty="0"/>
              <a:t> </a:t>
            </a:r>
            <a:br>
              <a:rPr lang="en-US" sz="2800" dirty="0">
                <a:solidFill>
                  <a:srgbClr val="2D66BB"/>
                </a:solidFill>
              </a:rPr>
            </a:br>
            <a:r>
              <a:rPr lang="en-US" sz="3200" b="1" dirty="0">
                <a:solidFill>
                  <a:srgbClr val="2D66BB"/>
                </a:solidFill>
              </a:rPr>
              <a:t>Section 309. Patient Safety Officer </a:t>
            </a:r>
            <a:endParaRPr lang="en-US" sz="2800" b="1" dirty="0">
              <a:solidFill>
                <a:srgbClr val="2D66BB"/>
              </a:solidFill>
            </a:endParaRPr>
          </a:p>
        </p:txBody>
      </p:sp>
    </p:spTree>
    <p:custDataLst>
      <p:tags r:id="rId1"/>
    </p:custDataLst>
    <p:extLst>
      <p:ext uri="{BB962C8B-B14F-4D97-AF65-F5344CB8AC3E}">
        <p14:creationId xmlns:p14="http://schemas.microsoft.com/office/powerpoint/2010/main" val="262593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0B4F7D-0066-4CDB-A6CC-165DE0063221}"/>
              </a:ext>
            </a:extLst>
          </p:cNvPr>
          <p:cNvSpPr>
            <a:spLocks noGrp="1"/>
          </p:cNvSpPr>
          <p:nvPr>
            <p:ph type="title"/>
          </p:nvPr>
        </p:nvSpPr>
        <p:spPr/>
        <p:txBody>
          <a:bodyPr/>
          <a:lstStyle/>
          <a:p>
            <a:r>
              <a:rPr lang="en-US" dirty="0"/>
              <a:t>Patient Safety Officer</a:t>
            </a:r>
          </a:p>
        </p:txBody>
      </p:sp>
      <p:sp>
        <p:nvSpPr>
          <p:cNvPr id="5" name="Content Placeholder 4">
            <a:extLst>
              <a:ext uri="{FF2B5EF4-FFF2-40B4-BE49-F238E27FC236}">
                <a16:creationId xmlns:a16="http://schemas.microsoft.com/office/drawing/2014/main" id="{16744C18-D970-40D7-9D51-C6EC62B0D433}"/>
              </a:ext>
            </a:extLst>
          </p:cNvPr>
          <p:cNvSpPr>
            <a:spLocks noGrp="1"/>
          </p:cNvSpPr>
          <p:nvPr>
            <p:ph idx="1"/>
          </p:nvPr>
        </p:nvSpPr>
        <p:spPr/>
        <p:txBody>
          <a:bodyPr/>
          <a:lstStyle/>
          <a:p>
            <a:r>
              <a:rPr lang="en-US" sz="2400" dirty="0"/>
              <a:t>Section 309</a:t>
            </a:r>
          </a:p>
          <a:p>
            <a:r>
              <a:rPr lang="en-US" sz="2400" dirty="0"/>
              <a:t>Serve on the patient safety committee</a:t>
            </a:r>
          </a:p>
          <a:p>
            <a:r>
              <a:rPr lang="en-US" sz="2400" dirty="0"/>
              <a:t>Ensure the investigation of all reports of serious events or incidents</a:t>
            </a:r>
          </a:p>
          <a:p>
            <a:r>
              <a:rPr lang="en-US" sz="2400" dirty="0"/>
              <a:t>Take action as is immediately necessary to ensure patient safety as a  result of any investigation</a:t>
            </a:r>
          </a:p>
          <a:p>
            <a:r>
              <a:rPr lang="en-US" sz="2400" dirty="0"/>
              <a:t>Report to the patient safety committee regarding any action taken to promote patient safety as a result of any investigations </a:t>
            </a:r>
          </a:p>
          <a:p>
            <a:endParaRPr lang="en-US" dirty="0"/>
          </a:p>
        </p:txBody>
      </p:sp>
    </p:spTree>
    <p:custDataLst>
      <p:tags r:id="rId1"/>
    </p:custDataLst>
    <p:extLst>
      <p:ext uri="{BB962C8B-B14F-4D97-AF65-F5344CB8AC3E}">
        <p14:creationId xmlns:p14="http://schemas.microsoft.com/office/powerpoint/2010/main" val="3055310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914400" y="2362200"/>
            <a:ext cx="10287000" cy="2514600"/>
          </a:xfrm>
        </p:spPr>
        <p:txBody>
          <a:bodyPr>
            <a:noAutofit/>
          </a:bodyPr>
          <a:lstStyle/>
          <a:p>
            <a:r>
              <a:rPr lang="en-US" sz="3600" dirty="0"/>
              <a:t> </a:t>
            </a:r>
            <a:br>
              <a:rPr lang="en-US" sz="2800" dirty="0">
                <a:solidFill>
                  <a:srgbClr val="2D66BB"/>
                </a:solidFill>
              </a:rPr>
            </a:br>
            <a:r>
              <a:rPr lang="en-US" sz="3200" b="1" dirty="0">
                <a:solidFill>
                  <a:srgbClr val="2D66BB"/>
                </a:solidFill>
              </a:rPr>
              <a:t>Section 310. Patient Safety Committee</a:t>
            </a:r>
            <a:endParaRPr lang="en-US" sz="2800" b="1" dirty="0">
              <a:solidFill>
                <a:srgbClr val="2D66BB"/>
              </a:solidFill>
            </a:endParaRPr>
          </a:p>
        </p:txBody>
      </p:sp>
    </p:spTree>
    <p:custDataLst>
      <p:tags r:id="rId1"/>
    </p:custDataLst>
    <p:extLst>
      <p:ext uri="{BB962C8B-B14F-4D97-AF65-F5344CB8AC3E}">
        <p14:creationId xmlns:p14="http://schemas.microsoft.com/office/powerpoint/2010/main" val="2388684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Patient Safety Committee Responsibilities</a:t>
            </a:r>
          </a:p>
        </p:txBody>
      </p:sp>
      <p:pic>
        <p:nvPicPr>
          <p:cNvPr id="7" name="Content Placeholder 5">
            <a:extLst>
              <a:ext uri="{FF2B5EF4-FFF2-40B4-BE49-F238E27FC236}">
                <a16:creationId xmlns:a16="http://schemas.microsoft.com/office/drawing/2014/main" id="{99EE8849-2CDA-4122-A101-F55D07C7692B}"/>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050843" y="1600200"/>
            <a:ext cx="4502313" cy="3810000"/>
          </a:xfrm>
        </p:spPr>
      </p:pic>
      <p:sp>
        <p:nvSpPr>
          <p:cNvPr id="5" name="Content Placeholder 4"/>
          <p:cNvSpPr>
            <a:spLocks noGrp="1"/>
          </p:cNvSpPr>
          <p:nvPr>
            <p:ph sz="half" idx="2"/>
          </p:nvPr>
        </p:nvSpPr>
        <p:spPr/>
        <p:txBody>
          <a:bodyPr anchor="ctr"/>
          <a:lstStyle/>
          <a:p>
            <a:r>
              <a:rPr lang="en-US" sz="2200" dirty="0"/>
              <a:t>Receive reports from PSO</a:t>
            </a:r>
          </a:p>
          <a:p>
            <a:r>
              <a:rPr lang="en-US" sz="2200" dirty="0"/>
              <a:t>Evaluate investigations/actions of PSO</a:t>
            </a:r>
          </a:p>
          <a:p>
            <a:r>
              <a:rPr lang="en-US" sz="2200" dirty="0"/>
              <a:t>Evaluate quality of facility’s patient safety measures</a:t>
            </a:r>
          </a:p>
          <a:p>
            <a:r>
              <a:rPr lang="en-US" sz="2200" dirty="0"/>
              <a:t>Make recommendations to eliminate future events</a:t>
            </a:r>
          </a:p>
          <a:p>
            <a:r>
              <a:rPr lang="en-US" sz="2200" dirty="0"/>
              <a:t>Quarterly report to administrative officer and governing board</a:t>
            </a:r>
          </a:p>
        </p:txBody>
      </p:sp>
    </p:spTree>
    <p:custDataLst>
      <p:tags r:id="rId1"/>
    </p:custDataLst>
    <p:extLst>
      <p:ext uri="{BB962C8B-B14F-4D97-AF65-F5344CB8AC3E}">
        <p14:creationId xmlns:p14="http://schemas.microsoft.com/office/powerpoint/2010/main" val="1343758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1600200" y="2362200"/>
            <a:ext cx="9144000" cy="1655762"/>
          </a:xfrm>
        </p:spPr>
        <p:txBody>
          <a:bodyPr>
            <a:normAutofit/>
          </a:bodyPr>
          <a:lstStyle/>
          <a:p>
            <a:r>
              <a:rPr lang="en-US" sz="4000" b="1" dirty="0">
                <a:solidFill>
                  <a:schemeClr val="accent1"/>
                </a:solidFill>
              </a:rPr>
              <a:t>MCARE Chapter 4 </a:t>
            </a:r>
          </a:p>
          <a:p>
            <a:r>
              <a:rPr lang="en-US" sz="4000" b="1" dirty="0">
                <a:solidFill>
                  <a:schemeClr val="accent1"/>
                </a:solidFill>
              </a:rPr>
              <a:t>(Act 52 of 2007)</a:t>
            </a:r>
          </a:p>
        </p:txBody>
      </p:sp>
    </p:spTree>
    <p:custDataLst>
      <p:tags r:id="rId1"/>
    </p:custDataLst>
    <p:extLst>
      <p:ext uri="{BB962C8B-B14F-4D97-AF65-F5344CB8AC3E}">
        <p14:creationId xmlns:p14="http://schemas.microsoft.com/office/powerpoint/2010/main" val="130717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914400" y="2362200"/>
            <a:ext cx="10287000" cy="2514600"/>
          </a:xfrm>
        </p:spPr>
        <p:txBody>
          <a:bodyPr>
            <a:noAutofit/>
          </a:bodyPr>
          <a:lstStyle/>
          <a:p>
            <a:r>
              <a:rPr lang="en-US" sz="3600" dirty="0"/>
              <a:t> </a:t>
            </a:r>
            <a:br>
              <a:rPr lang="en-US" sz="2800" dirty="0">
                <a:solidFill>
                  <a:srgbClr val="2D66BB"/>
                </a:solidFill>
              </a:rPr>
            </a:br>
            <a:r>
              <a:rPr lang="en-US" sz="3200" b="1" dirty="0">
                <a:solidFill>
                  <a:srgbClr val="2D66BB"/>
                </a:solidFill>
              </a:rPr>
              <a:t>Section 403. Infection Control Plan </a:t>
            </a:r>
          </a:p>
          <a:p>
            <a:endParaRPr lang="en-US" sz="3200" b="1" dirty="0">
              <a:solidFill>
                <a:srgbClr val="2D66BB"/>
              </a:solidFill>
            </a:endParaRPr>
          </a:p>
          <a:p>
            <a:r>
              <a:rPr lang="en-US" sz="3200" b="1" dirty="0">
                <a:solidFill>
                  <a:srgbClr val="2D66BB"/>
                </a:solidFill>
              </a:rPr>
              <a:t>Includes: Infection Control Committee and Infection Control Practitioner</a:t>
            </a:r>
            <a:endParaRPr lang="en-US" sz="2800" b="1" dirty="0">
              <a:solidFill>
                <a:srgbClr val="2D66BB"/>
              </a:solidFill>
            </a:endParaRPr>
          </a:p>
        </p:txBody>
      </p:sp>
    </p:spTree>
    <p:custDataLst>
      <p:tags r:id="rId1"/>
    </p:custDataLst>
    <p:extLst>
      <p:ext uri="{BB962C8B-B14F-4D97-AF65-F5344CB8AC3E}">
        <p14:creationId xmlns:p14="http://schemas.microsoft.com/office/powerpoint/2010/main" val="50808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Ancient History: Or is it?</a:t>
            </a:r>
          </a:p>
        </p:txBody>
      </p:sp>
      <p:sp>
        <p:nvSpPr>
          <p:cNvPr id="3" name="Content Placeholder 2"/>
          <p:cNvSpPr>
            <a:spLocks noGrp="1"/>
          </p:cNvSpPr>
          <p:nvPr>
            <p:ph idx="1"/>
          </p:nvPr>
        </p:nvSpPr>
        <p:spPr/>
        <p:txBody>
          <a:bodyPr anchor="ctr">
            <a:normAutofit/>
          </a:bodyPr>
          <a:lstStyle/>
          <a:p>
            <a:pPr marL="0" indent="0">
              <a:buNone/>
            </a:pPr>
            <a:r>
              <a:rPr lang="en-US" sz="2400" dirty="0"/>
              <a:t>From a Culture of Blame… </a:t>
            </a:r>
          </a:p>
          <a:p>
            <a:r>
              <a:rPr lang="en-US" sz="2400" dirty="0"/>
              <a:t>Focused on Individual Performance</a:t>
            </a:r>
          </a:p>
          <a:p>
            <a:r>
              <a:rPr lang="en-US" sz="2400" dirty="0"/>
              <a:t>Focused on Individual Failures:</a:t>
            </a:r>
          </a:p>
          <a:p>
            <a:pPr lvl="1"/>
            <a:r>
              <a:rPr lang="en-US" sz="2400" dirty="0"/>
              <a:t>Surgeon operates on wrong knee</a:t>
            </a:r>
          </a:p>
          <a:p>
            <a:pPr lvl="1"/>
            <a:r>
              <a:rPr lang="en-US" sz="2400" dirty="0"/>
              <a:t>Nurse fails to check ID</a:t>
            </a:r>
          </a:p>
          <a:p>
            <a:pPr lvl="1"/>
            <a:r>
              <a:rPr lang="en-US" sz="2400" dirty="0"/>
              <a:t>Hospital fails to ensure competence</a:t>
            </a:r>
          </a:p>
        </p:txBody>
      </p:sp>
      <p:pic>
        <p:nvPicPr>
          <p:cNvPr id="10" name="Picture 2">
            <a:extLst>
              <a:ext uri="{FF2B5EF4-FFF2-40B4-BE49-F238E27FC236}">
                <a16:creationId xmlns:a16="http://schemas.microsoft.com/office/drawing/2014/main" id="{E9C4EA1B-D8AD-4C13-8011-F542FCB1EA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5840" y="1904998"/>
            <a:ext cx="422174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434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Associated Infection (HAI)</a:t>
            </a:r>
            <a:br>
              <a:rPr lang="en-US" dirty="0"/>
            </a:br>
            <a:r>
              <a:rPr lang="en-US" dirty="0"/>
              <a:t>Reporting</a:t>
            </a:r>
          </a:p>
        </p:txBody>
      </p:sp>
      <p:sp>
        <p:nvSpPr>
          <p:cNvPr id="4" name="Content Placeholder 3">
            <a:extLst>
              <a:ext uri="{FF2B5EF4-FFF2-40B4-BE49-F238E27FC236}">
                <a16:creationId xmlns:a16="http://schemas.microsoft.com/office/drawing/2014/main" id="{EB729152-0749-4281-ADB5-7009791AEC72}"/>
              </a:ext>
            </a:extLst>
          </p:cNvPr>
          <p:cNvSpPr>
            <a:spLocks noGrp="1"/>
          </p:cNvSpPr>
          <p:nvPr>
            <p:ph idx="1"/>
          </p:nvPr>
        </p:nvSpPr>
        <p:spPr/>
        <p:txBody>
          <a:bodyPr>
            <a:normAutofit/>
          </a:bodyPr>
          <a:lstStyle/>
          <a:p>
            <a:r>
              <a:rPr lang="en-US" sz="2400" dirty="0">
                <a:effectLst/>
              </a:rPr>
              <a:t>(a)  Health care facility reports to authority.--The occurrence of a </a:t>
            </a:r>
            <a:r>
              <a:rPr lang="en-US" sz="2400" dirty="0">
                <a:solidFill>
                  <a:srgbClr val="FF0000"/>
                </a:solidFill>
                <a:effectLst/>
              </a:rPr>
              <a:t>health care-associated infection</a:t>
            </a:r>
            <a:r>
              <a:rPr lang="en-US" sz="2400" dirty="0">
                <a:effectLst/>
              </a:rPr>
              <a:t> in a health care facility shall be deemed a </a:t>
            </a:r>
            <a:r>
              <a:rPr lang="en-US" sz="2400" dirty="0">
                <a:solidFill>
                  <a:srgbClr val="FF0000"/>
                </a:solidFill>
                <a:effectLst/>
              </a:rPr>
              <a:t>serious event </a:t>
            </a:r>
            <a:r>
              <a:rPr lang="en-US" sz="2400" dirty="0">
                <a:effectLst/>
              </a:rPr>
              <a:t>as defined in section 302.</a:t>
            </a:r>
            <a:endParaRPr lang="en-US" sz="2800" b="1" dirty="0">
              <a:solidFill>
                <a:srgbClr val="FF0000"/>
              </a:solidFill>
            </a:endParaRPr>
          </a:p>
        </p:txBody>
      </p:sp>
    </p:spTree>
    <p:custDataLst>
      <p:tags r:id="rId1"/>
    </p:custDataLst>
    <p:extLst>
      <p:ext uri="{BB962C8B-B14F-4D97-AF65-F5344CB8AC3E}">
        <p14:creationId xmlns:p14="http://schemas.microsoft.com/office/powerpoint/2010/main" val="4245436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1600200" y="2362200"/>
            <a:ext cx="9144000" cy="1655762"/>
          </a:xfrm>
        </p:spPr>
        <p:txBody>
          <a:bodyPr>
            <a:normAutofit/>
          </a:bodyPr>
          <a:lstStyle/>
          <a:p>
            <a:r>
              <a:rPr lang="en-US" sz="4000" b="1" dirty="0">
                <a:solidFill>
                  <a:schemeClr val="accent1"/>
                </a:solidFill>
              </a:rPr>
              <a:t>Patient Safety Authority Today	</a:t>
            </a:r>
          </a:p>
        </p:txBody>
      </p:sp>
    </p:spTree>
    <p:custDataLst>
      <p:tags r:id="rId1"/>
    </p:custDataLst>
    <p:extLst>
      <p:ext uri="{BB962C8B-B14F-4D97-AF65-F5344CB8AC3E}">
        <p14:creationId xmlns:p14="http://schemas.microsoft.com/office/powerpoint/2010/main" val="2127619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D2B8-BEC2-C3EC-91CC-341AA50AF1A3}"/>
              </a:ext>
            </a:extLst>
          </p:cNvPr>
          <p:cNvSpPr>
            <a:spLocks noGrp="1"/>
          </p:cNvSpPr>
          <p:nvPr>
            <p:ph type="title"/>
          </p:nvPr>
        </p:nvSpPr>
        <p:spPr/>
        <p:txBody>
          <a:bodyPr/>
          <a:lstStyle/>
          <a:p>
            <a:r>
              <a:rPr lang="en-US" dirty="0"/>
              <a:t>By the Numbers	</a:t>
            </a:r>
          </a:p>
        </p:txBody>
      </p:sp>
      <p:sp>
        <p:nvSpPr>
          <p:cNvPr id="3" name="Content Placeholder 2">
            <a:extLst>
              <a:ext uri="{FF2B5EF4-FFF2-40B4-BE49-F238E27FC236}">
                <a16:creationId xmlns:a16="http://schemas.microsoft.com/office/drawing/2014/main" id="{6193DFA8-E328-C6EF-D8C7-C65A05A8E31F}"/>
              </a:ext>
            </a:extLst>
          </p:cNvPr>
          <p:cNvSpPr>
            <a:spLocks noGrp="1"/>
          </p:cNvSpPr>
          <p:nvPr>
            <p:ph sz="half" idx="1"/>
          </p:nvPr>
        </p:nvSpPr>
        <p:spPr/>
        <p:txBody>
          <a:bodyPr>
            <a:normAutofit/>
          </a:bodyPr>
          <a:lstStyle/>
          <a:p>
            <a:r>
              <a:rPr lang="en-US" sz="3200" dirty="0"/>
              <a:t>30 staff</a:t>
            </a:r>
          </a:p>
          <a:p>
            <a:r>
              <a:rPr lang="en-US" sz="3200" dirty="0"/>
              <a:t>4 Departments</a:t>
            </a:r>
          </a:p>
          <a:p>
            <a:r>
              <a:rPr lang="en-US" sz="3200" dirty="0"/>
              <a:t>1252 facilities:</a:t>
            </a:r>
          </a:p>
          <a:p>
            <a:pPr lvl="1"/>
            <a:r>
              <a:rPr lang="en-US" sz="3200" dirty="0"/>
              <a:t>564 Acute Care, 688 Nursing Homes</a:t>
            </a:r>
          </a:p>
        </p:txBody>
      </p:sp>
      <p:sp>
        <p:nvSpPr>
          <p:cNvPr id="6" name="Content Placeholder 5">
            <a:extLst>
              <a:ext uri="{FF2B5EF4-FFF2-40B4-BE49-F238E27FC236}">
                <a16:creationId xmlns:a16="http://schemas.microsoft.com/office/drawing/2014/main" id="{04EAD049-0FD5-DA8D-4254-37F10454F488}"/>
              </a:ext>
            </a:extLst>
          </p:cNvPr>
          <p:cNvSpPr>
            <a:spLocks noGrp="1"/>
          </p:cNvSpPr>
          <p:nvPr>
            <p:ph sz="half" idx="2"/>
          </p:nvPr>
        </p:nvSpPr>
        <p:spPr>
          <a:xfrm>
            <a:off x="6197600" y="1066800"/>
            <a:ext cx="5384800" cy="5029199"/>
          </a:xfrm>
        </p:spPr>
        <p:txBody>
          <a:bodyPr>
            <a:normAutofit/>
          </a:bodyPr>
          <a:lstStyle/>
          <a:p>
            <a:r>
              <a:rPr lang="en-US" sz="3200" dirty="0"/>
              <a:t>Over 4 million event reports since 2004</a:t>
            </a:r>
          </a:p>
          <a:p>
            <a:r>
              <a:rPr lang="en-US" sz="3200" dirty="0"/>
              <a:t>Average:</a:t>
            </a:r>
          </a:p>
          <a:p>
            <a:pPr lvl="1"/>
            <a:r>
              <a:rPr lang="en-US" sz="3200" dirty="0"/>
              <a:t>39 events per 1000 patient days (Hospital) </a:t>
            </a:r>
          </a:p>
          <a:p>
            <a:pPr lvl="1"/>
            <a:r>
              <a:rPr lang="en-US" sz="3200" dirty="0"/>
              <a:t>9 per 1000 surgical encounters (ASF)</a:t>
            </a:r>
            <a:endParaRPr lang="en-US" dirty="0"/>
          </a:p>
        </p:txBody>
      </p:sp>
    </p:spTree>
    <p:custDataLst>
      <p:tags r:id="rId1"/>
    </p:custDataLst>
    <p:extLst>
      <p:ext uri="{BB962C8B-B14F-4D97-AF65-F5344CB8AC3E}">
        <p14:creationId xmlns:p14="http://schemas.microsoft.com/office/powerpoint/2010/main" val="2751695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D75D47D-DCA0-25E4-161F-29C00460F806}"/>
              </a:ext>
            </a:extLst>
          </p:cNvPr>
          <p:cNvPicPr>
            <a:picLocks noGrp="1" noChangeAspect="1"/>
          </p:cNvPicPr>
          <p:nvPr>
            <p:ph idx="1"/>
          </p:nvPr>
        </p:nvPicPr>
        <p:blipFill>
          <a:blip r:embed="rId3"/>
          <a:stretch>
            <a:fillRect/>
          </a:stretch>
        </p:blipFill>
        <p:spPr>
          <a:xfrm>
            <a:off x="1828800" y="76200"/>
            <a:ext cx="8534400" cy="6167717"/>
          </a:xfrm>
        </p:spPr>
      </p:pic>
      <p:pic>
        <p:nvPicPr>
          <p:cNvPr id="8" name="Picture 7">
            <a:extLst>
              <a:ext uri="{FF2B5EF4-FFF2-40B4-BE49-F238E27FC236}">
                <a16:creationId xmlns:a16="http://schemas.microsoft.com/office/drawing/2014/main" id="{F6F6E302-1571-F562-E243-C5C45441ACBB}"/>
              </a:ext>
            </a:extLst>
          </p:cNvPr>
          <p:cNvPicPr>
            <a:picLocks noChangeAspect="1"/>
          </p:cNvPicPr>
          <p:nvPr/>
        </p:nvPicPr>
        <p:blipFill>
          <a:blip r:embed="rId4"/>
          <a:stretch>
            <a:fillRect/>
          </a:stretch>
        </p:blipFill>
        <p:spPr>
          <a:xfrm>
            <a:off x="10497323" y="76200"/>
            <a:ext cx="1207113" cy="1652159"/>
          </a:xfrm>
          <a:prstGeom prst="rect">
            <a:avLst/>
          </a:prstGeom>
        </p:spPr>
      </p:pic>
      <p:pic>
        <p:nvPicPr>
          <p:cNvPr id="9" name="Picture 8">
            <a:extLst>
              <a:ext uri="{FF2B5EF4-FFF2-40B4-BE49-F238E27FC236}">
                <a16:creationId xmlns:a16="http://schemas.microsoft.com/office/drawing/2014/main" id="{30C244B4-4DEE-0959-6EDD-3DD4AB6293D1}"/>
              </a:ext>
            </a:extLst>
          </p:cNvPr>
          <p:cNvPicPr>
            <a:picLocks noChangeAspect="1"/>
          </p:cNvPicPr>
          <p:nvPr/>
        </p:nvPicPr>
        <p:blipFill>
          <a:blip r:embed="rId5"/>
          <a:stretch>
            <a:fillRect/>
          </a:stretch>
        </p:blipFill>
        <p:spPr>
          <a:xfrm>
            <a:off x="10375392" y="1777131"/>
            <a:ext cx="1450974" cy="1749500"/>
          </a:xfrm>
          <a:prstGeom prst="rect">
            <a:avLst/>
          </a:prstGeom>
        </p:spPr>
      </p:pic>
      <p:pic>
        <p:nvPicPr>
          <p:cNvPr id="6" name="Picture 5">
            <a:extLst>
              <a:ext uri="{FF2B5EF4-FFF2-40B4-BE49-F238E27FC236}">
                <a16:creationId xmlns:a16="http://schemas.microsoft.com/office/drawing/2014/main" id="{C9B9A44A-63E2-FACF-5BA9-41440A7597EE}"/>
              </a:ext>
            </a:extLst>
          </p:cNvPr>
          <p:cNvPicPr>
            <a:picLocks noChangeAspect="1"/>
          </p:cNvPicPr>
          <p:nvPr/>
        </p:nvPicPr>
        <p:blipFill>
          <a:blip r:embed="rId6"/>
          <a:stretch>
            <a:fillRect/>
          </a:stretch>
        </p:blipFill>
        <p:spPr>
          <a:xfrm>
            <a:off x="347645" y="1945348"/>
            <a:ext cx="1383912" cy="1743607"/>
          </a:xfrm>
          <a:prstGeom prst="rect">
            <a:avLst/>
          </a:prstGeom>
        </p:spPr>
      </p:pic>
      <p:pic>
        <p:nvPicPr>
          <p:cNvPr id="7" name="Picture 6">
            <a:extLst>
              <a:ext uri="{FF2B5EF4-FFF2-40B4-BE49-F238E27FC236}">
                <a16:creationId xmlns:a16="http://schemas.microsoft.com/office/drawing/2014/main" id="{76EF02E5-DC67-8C27-B0A8-69A6FEE50588}"/>
              </a:ext>
            </a:extLst>
          </p:cNvPr>
          <p:cNvPicPr>
            <a:picLocks noChangeAspect="1"/>
          </p:cNvPicPr>
          <p:nvPr/>
        </p:nvPicPr>
        <p:blipFill>
          <a:blip r:embed="rId7"/>
          <a:stretch>
            <a:fillRect/>
          </a:stretch>
        </p:blipFill>
        <p:spPr>
          <a:xfrm>
            <a:off x="314114" y="76200"/>
            <a:ext cx="1450974" cy="1700931"/>
          </a:xfrm>
          <a:prstGeom prst="rect">
            <a:avLst/>
          </a:prstGeom>
        </p:spPr>
      </p:pic>
      <p:pic>
        <p:nvPicPr>
          <p:cNvPr id="10" name="Picture 9">
            <a:extLst>
              <a:ext uri="{FF2B5EF4-FFF2-40B4-BE49-F238E27FC236}">
                <a16:creationId xmlns:a16="http://schemas.microsoft.com/office/drawing/2014/main" id="{9E832928-14AF-16F1-B9D7-58D061ADCA44}"/>
              </a:ext>
            </a:extLst>
          </p:cNvPr>
          <p:cNvPicPr>
            <a:picLocks noChangeAspect="1"/>
          </p:cNvPicPr>
          <p:nvPr/>
        </p:nvPicPr>
        <p:blipFill>
          <a:blip r:embed="rId8"/>
          <a:stretch>
            <a:fillRect/>
          </a:stretch>
        </p:blipFill>
        <p:spPr>
          <a:xfrm>
            <a:off x="304800" y="3886200"/>
            <a:ext cx="1469603" cy="1700930"/>
          </a:xfrm>
          <a:prstGeom prst="rect">
            <a:avLst/>
          </a:prstGeom>
        </p:spPr>
      </p:pic>
      <p:pic>
        <p:nvPicPr>
          <p:cNvPr id="12" name="Picture 11">
            <a:extLst>
              <a:ext uri="{FF2B5EF4-FFF2-40B4-BE49-F238E27FC236}">
                <a16:creationId xmlns:a16="http://schemas.microsoft.com/office/drawing/2014/main" id="{F2D8DFCC-FE6C-74BF-38DE-01565472371D}"/>
              </a:ext>
            </a:extLst>
          </p:cNvPr>
          <p:cNvPicPr>
            <a:picLocks noChangeAspect="1"/>
          </p:cNvPicPr>
          <p:nvPr/>
        </p:nvPicPr>
        <p:blipFill>
          <a:blip r:embed="rId9"/>
          <a:stretch>
            <a:fillRect/>
          </a:stretch>
        </p:blipFill>
        <p:spPr>
          <a:xfrm>
            <a:off x="10375392" y="3497602"/>
            <a:ext cx="1450974" cy="2042112"/>
          </a:xfrm>
          <a:prstGeom prst="rect">
            <a:avLst/>
          </a:prstGeom>
        </p:spPr>
      </p:pic>
    </p:spTree>
    <p:custDataLst>
      <p:tags r:id="rId1"/>
    </p:custDataLst>
    <p:extLst>
      <p:ext uri="{BB962C8B-B14F-4D97-AF65-F5344CB8AC3E}">
        <p14:creationId xmlns:p14="http://schemas.microsoft.com/office/powerpoint/2010/main" val="1456193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34C4-F36C-6420-3E55-45BDDAE5417A}"/>
              </a:ext>
            </a:extLst>
          </p:cNvPr>
          <p:cNvSpPr>
            <a:spLocks noGrp="1"/>
          </p:cNvSpPr>
          <p:nvPr>
            <p:ph type="title"/>
          </p:nvPr>
        </p:nvSpPr>
        <p:spPr/>
        <p:txBody>
          <a:bodyPr/>
          <a:lstStyle/>
          <a:p>
            <a:r>
              <a:rPr lang="en-US" dirty="0"/>
              <a:t>What we do	</a:t>
            </a:r>
          </a:p>
        </p:txBody>
      </p:sp>
      <p:sp>
        <p:nvSpPr>
          <p:cNvPr id="3" name="Content Placeholder 2">
            <a:extLst>
              <a:ext uri="{FF2B5EF4-FFF2-40B4-BE49-F238E27FC236}">
                <a16:creationId xmlns:a16="http://schemas.microsoft.com/office/drawing/2014/main" id="{CCC6FFE7-44BC-0D77-60B5-73DB710EC2EA}"/>
              </a:ext>
            </a:extLst>
          </p:cNvPr>
          <p:cNvSpPr>
            <a:spLocks noGrp="1"/>
          </p:cNvSpPr>
          <p:nvPr>
            <p:ph sz="half" idx="1"/>
          </p:nvPr>
        </p:nvSpPr>
        <p:spPr/>
        <p:txBody>
          <a:bodyPr/>
          <a:lstStyle/>
          <a:p>
            <a:r>
              <a:rPr lang="en-US" dirty="0"/>
              <a:t>Outreach</a:t>
            </a:r>
          </a:p>
          <a:p>
            <a:r>
              <a:rPr lang="en-US" dirty="0"/>
              <a:t>Keystones</a:t>
            </a:r>
          </a:p>
          <a:p>
            <a:r>
              <a:rPr lang="en-US" dirty="0"/>
              <a:t>Consultation</a:t>
            </a:r>
          </a:p>
          <a:p>
            <a:r>
              <a:rPr lang="en-US" dirty="0"/>
              <a:t>Reporting</a:t>
            </a:r>
          </a:p>
          <a:p>
            <a:r>
              <a:rPr lang="en-US" dirty="0"/>
              <a:t>Live Education</a:t>
            </a:r>
          </a:p>
          <a:p>
            <a:r>
              <a:rPr lang="en-US" dirty="0"/>
              <a:t>LMS</a:t>
            </a:r>
          </a:p>
          <a:p>
            <a:r>
              <a:rPr lang="en-US" dirty="0"/>
              <a:t>Webinars</a:t>
            </a:r>
          </a:p>
          <a:p>
            <a:endParaRPr lang="en-US" dirty="0"/>
          </a:p>
        </p:txBody>
      </p:sp>
      <p:sp>
        <p:nvSpPr>
          <p:cNvPr id="4" name="Content Placeholder 3">
            <a:extLst>
              <a:ext uri="{FF2B5EF4-FFF2-40B4-BE49-F238E27FC236}">
                <a16:creationId xmlns:a16="http://schemas.microsoft.com/office/drawing/2014/main" id="{27F6F169-DEBC-F022-1208-5E1D0D2F6CFC}"/>
              </a:ext>
            </a:extLst>
          </p:cNvPr>
          <p:cNvSpPr>
            <a:spLocks noGrp="1"/>
          </p:cNvSpPr>
          <p:nvPr>
            <p:ph sz="half" idx="2"/>
          </p:nvPr>
        </p:nvSpPr>
        <p:spPr/>
        <p:txBody>
          <a:bodyPr/>
          <a:lstStyle/>
          <a:p>
            <a:r>
              <a:rPr lang="en-US" dirty="0"/>
              <a:t>Website Tools</a:t>
            </a:r>
          </a:p>
          <a:p>
            <a:r>
              <a:rPr lang="en-US" dirty="0"/>
              <a:t>Anonymous Report Investigation</a:t>
            </a:r>
          </a:p>
          <a:p>
            <a:r>
              <a:rPr lang="en-US" dirty="0"/>
              <a:t>Data Analysis:</a:t>
            </a:r>
          </a:p>
          <a:p>
            <a:pPr lvl="1"/>
            <a:r>
              <a:rPr lang="en-US" dirty="0"/>
              <a:t>Facility and Statewide</a:t>
            </a:r>
          </a:p>
          <a:p>
            <a:r>
              <a:rPr lang="en-US" dirty="0"/>
              <a:t>Collaboratives and Projects</a:t>
            </a:r>
          </a:p>
          <a:p>
            <a:r>
              <a:rPr lang="en-US" dirty="0"/>
              <a:t>Journal</a:t>
            </a:r>
          </a:p>
          <a:p>
            <a:endParaRPr lang="en-US" dirty="0"/>
          </a:p>
          <a:p>
            <a:endParaRPr lang="en-US" dirty="0"/>
          </a:p>
        </p:txBody>
      </p:sp>
    </p:spTree>
    <p:custDataLst>
      <p:tags r:id="rId1"/>
    </p:custDataLst>
    <p:extLst>
      <p:ext uri="{BB962C8B-B14F-4D97-AF65-F5344CB8AC3E}">
        <p14:creationId xmlns:p14="http://schemas.microsoft.com/office/powerpoint/2010/main" val="716153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E3F69E94-2C1B-4C67-A918-94611ECCDD19}"/>
              </a:ext>
            </a:extLst>
          </p:cNvPr>
          <p:cNvPicPr>
            <a:picLocks noChangeAspect="1"/>
          </p:cNvPicPr>
          <p:nvPr/>
        </p:nvPicPr>
        <p:blipFill>
          <a:blip r:embed="rId4"/>
          <a:stretch>
            <a:fillRect/>
          </a:stretch>
        </p:blipFill>
        <p:spPr>
          <a:xfrm>
            <a:off x="1017984" y="335280"/>
            <a:ext cx="10156032" cy="5760720"/>
          </a:xfrm>
          <a:prstGeom prst="rect">
            <a:avLst/>
          </a:prstGeom>
        </p:spPr>
      </p:pic>
    </p:spTree>
    <p:custDataLst>
      <p:tags r:id="rId1"/>
    </p:custDataLst>
    <p:extLst>
      <p:ext uri="{BB962C8B-B14F-4D97-AF65-F5344CB8AC3E}">
        <p14:creationId xmlns:p14="http://schemas.microsoft.com/office/powerpoint/2010/main" val="1561676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878B06-FB23-AC5D-30AF-DE796F5DC37C}"/>
              </a:ext>
            </a:extLst>
          </p:cNvPr>
          <p:cNvPicPr>
            <a:picLocks noGrp="1" noChangeAspect="1"/>
          </p:cNvPicPr>
          <p:nvPr>
            <p:ph idx="1"/>
          </p:nvPr>
        </p:nvPicPr>
        <p:blipFill>
          <a:blip r:embed="rId4"/>
          <a:stretch>
            <a:fillRect/>
          </a:stretch>
        </p:blipFill>
        <p:spPr>
          <a:xfrm>
            <a:off x="685800" y="0"/>
            <a:ext cx="10820400" cy="6117864"/>
          </a:xfrm>
        </p:spPr>
      </p:pic>
      <p:sp>
        <p:nvSpPr>
          <p:cNvPr id="6" name="TextBox 5">
            <a:extLst>
              <a:ext uri="{FF2B5EF4-FFF2-40B4-BE49-F238E27FC236}">
                <a16:creationId xmlns:a16="http://schemas.microsoft.com/office/drawing/2014/main" id="{7550B317-0C98-7DFF-B48D-E9804AE08585}"/>
              </a:ext>
            </a:extLst>
          </p:cNvPr>
          <p:cNvSpPr txBox="1"/>
          <p:nvPr/>
        </p:nvSpPr>
        <p:spPr>
          <a:xfrm>
            <a:off x="4610100" y="5943600"/>
            <a:ext cx="2971800" cy="369332"/>
          </a:xfrm>
          <a:prstGeom prst="rect">
            <a:avLst/>
          </a:prstGeom>
          <a:noFill/>
        </p:spPr>
        <p:txBody>
          <a:bodyPr wrap="square" rtlCol="0">
            <a:spAutoFit/>
          </a:bodyPr>
          <a:lstStyle/>
          <a:p>
            <a:pPr algn="ctr"/>
            <a:r>
              <a:rPr lang="en-US" dirty="0">
                <a:latin typeface="Lucida Sans" panose="020B0602030504020204" pitchFamily="34" charset="0"/>
                <a:hlinkClick r:id="rId5"/>
              </a:rPr>
              <a:t>2021 PSA Annual Report</a:t>
            </a:r>
            <a:endParaRPr lang="en-US" dirty="0">
              <a:latin typeface="Lucida Sans" panose="020B0602030504020204" pitchFamily="34" charset="0"/>
            </a:endParaRPr>
          </a:p>
        </p:txBody>
      </p:sp>
    </p:spTree>
    <p:custDataLst>
      <p:tags r:id="rId1"/>
    </p:custDataLst>
    <p:extLst>
      <p:ext uri="{BB962C8B-B14F-4D97-AF65-F5344CB8AC3E}">
        <p14:creationId xmlns:p14="http://schemas.microsoft.com/office/powerpoint/2010/main" val="2984417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FF6F4C-F207-2AA1-5116-C7E437479966}"/>
              </a:ext>
            </a:extLst>
          </p:cNvPr>
          <p:cNvSpPr txBox="1"/>
          <p:nvPr/>
        </p:nvSpPr>
        <p:spPr>
          <a:xfrm>
            <a:off x="1838632" y="1828800"/>
            <a:ext cx="8514736" cy="2554545"/>
          </a:xfrm>
          <a:prstGeom prst="rect">
            <a:avLst/>
          </a:prstGeom>
          <a:noFill/>
        </p:spPr>
        <p:txBody>
          <a:bodyPr wrap="square" rtlCol="0">
            <a:spAutoFit/>
          </a:bodyPr>
          <a:lstStyle/>
          <a:p>
            <a:pPr algn="ctr"/>
            <a:r>
              <a:rPr lang="en-US" sz="8000" b="1" dirty="0">
                <a:solidFill>
                  <a:schemeClr val="accent1"/>
                </a:solidFill>
                <a:latin typeface="Lucida Sans" panose="020B0602030504020204" pitchFamily="34" charset="0"/>
              </a:rPr>
              <a:t>What questions do you have?</a:t>
            </a:r>
          </a:p>
        </p:txBody>
      </p:sp>
    </p:spTree>
    <p:custDataLst>
      <p:tags r:id="rId1"/>
    </p:custDataLst>
    <p:extLst>
      <p:ext uri="{BB962C8B-B14F-4D97-AF65-F5344CB8AC3E}">
        <p14:creationId xmlns:p14="http://schemas.microsoft.com/office/powerpoint/2010/main" val="3546524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7443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BD49D-2A22-4AA1-AED2-3D1984E7BEC7}"/>
              </a:ext>
            </a:extLst>
          </p:cNvPr>
          <p:cNvSpPr>
            <a:spLocks noGrp="1"/>
          </p:cNvSpPr>
          <p:nvPr>
            <p:ph type="title"/>
          </p:nvPr>
        </p:nvSpPr>
        <p:spPr/>
        <p:txBody>
          <a:bodyPr/>
          <a:lstStyle/>
          <a:p>
            <a:r>
              <a:rPr lang="en-US" dirty="0"/>
              <a:t>What Did We Learn?</a:t>
            </a:r>
          </a:p>
        </p:txBody>
      </p:sp>
      <p:sp>
        <p:nvSpPr>
          <p:cNvPr id="3" name="Content Placeholder 2">
            <a:extLst>
              <a:ext uri="{FF2B5EF4-FFF2-40B4-BE49-F238E27FC236}">
                <a16:creationId xmlns:a16="http://schemas.microsoft.com/office/drawing/2014/main" id="{1E41BF05-BD40-4369-94CE-AB034C3DA4B1}"/>
              </a:ext>
            </a:extLst>
          </p:cNvPr>
          <p:cNvSpPr>
            <a:spLocks noGrp="1"/>
          </p:cNvSpPr>
          <p:nvPr>
            <p:ph idx="1"/>
          </p:nvPr>
        </p:nvSpPr>
        <p:spPr/>
        <p:txBody>
          <a:bodyPr>
            <a:normAutofit/>
          </a:bodyPr>
          <a:lstStyle/>
          <a:p>
            <a:pPr marL="0" indent="0">
              <a:buNone/>
            </a:pPr>
            <a:r>
              <a:rPr lang="en-US" sz="2400" dirty="0"/>
              <a:t>Practice Defensively:</a:t>
            </a:r>
          </a:p>
          <a:p>
            <a:r>
              <a:rPr lang="en-US" sz="2400" dirty="0"/>
              <a:t>Order more tests</a:t>
            </a:r>
          </a:p>
          <a:p>
            <a:r>
              <a:rPr lang="en-US" sz="2400" dirty="0"/>
              <a:t>Add words to consent forms</a:t>
            </a:r>
          </a:p>
          <a:p>
            <a:r>
              <a:rPr lang="en-US" sz="2400" dirty="0"/>
              <a:t>Write complex policies and procedures</a:t>
            </a:r>
          </a:p>
          <a:p>
            <a:r>
              <a:rPr lang="en-US" sz="2400" dirty="0"/>
              <a:t>Collect data, data and more data</a:t>
            </a:r>
          </a:p>
          <a:p>
            <a:r>
              <a:rPr lang="en-US" sz="2400" dirty="0"/>
              <a:t>Form committees </a:t>
            </a:r>
          </a:p>
          <a:p>
            <a:r>
              <a:rPr lang="en-US" sz="2400" dirty="0"/>
              <a:t>Focus on WHO failed</a:t>
            </a:r>
          </a:p>
        </p:txBody>
      </p:sp>
      <p:pic>
        <p:nvPicPr>
          <p:cNvPr id="4" name="Picture 2">
            <a:extLst>
              <a:ext uri="{FF2B5EF4-FFF2-40B4-BE49-F238E27FC236}">
                <a16:creationId xmlns:a16="http://schemas.microsoft.com/office/drawing/2014/main" id="{88A7ECA7-FDB1-4A72-A08D-871F576C14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0171" y="1715656"/>
            <a:ext cx="36576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9687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3216-E29B-4514-852B-EF79D642E200}"/>
              </a:ext>
            </a:extLst>
          </p:cNvPr>
          <p:cNvSpPr>
            <a:spLocks noGrp="1"/>
          </p:cNvSpPr>
          <p:nvPr>
            <p:ph type="title"/>
          </p:nvPr>
        </p:nvSpPr>
        <p:spPr/>
        <p:txBody>
          <a:bodyPr/>
          <a:lstStyle/>
          <a:p>
            <a:r>
              <a:rPr lang="en-US" dirty="0"/>
              <a:t>Modern History: The Paradigm Shifts</a:t>
            </a:r>
          </a:p>
        </p:txBody>
      </p:sp>
      <p:sp>
        <p:nvSpPr>
          <p:cNvPr id="3" name="Content Placeholder 2">
            <a:extLst>
              <a:ext uri="{FF2B5EF4-FFF2-40B4-BE49-F238E27FC236}">
                <a16:creationId xmlns:a16="http://schemas.microsoft.com/office/drawing/2014/main" id="{BC19A300-FE42-4C4C-82E5-7923CBB6FFD3}"/>
              </a:ext>
            </a:extLst>
          </p:cNvPr>
          <p:cNvSpPr>
            <a:spLocks noGrp="1"/>
          </p:cNvSpPr>
          <p:nvPr>
            <p:ph idx="1"/>
          </p:nvPr>
        </p:nvSpPr>
        <p:spPr/>
        <p:txBody>
          <a:bodyPr/>
          <a:lstStyle/>
          <a:p>
            <a:pPr marL="0" indent="0">
              <a:buNone/>
            </a:pPr>
            <a:r>
              <a:rPr lang="en-US" sz="2800" dirty="0"/>
              <a:t>1999: To Err is Human published </a:t>
            </a:r>
          </a:p>
          <a:p>
            <a:r>
              <a:rPr lang="en-US" sz="2800" dirty="0"/>
              <a:t>Humans make mistakes </a:t>
            </a:r>
          </a:p>
          <a:p>
            <a:r>
              <a:rPr lang="en-US" sz="2800" dirty="0"/>
              <a:t>The lens shifts to processes</a:t>
            </a:r>
          </a:p>
          <a:p>
            <a:r>
              <a:rPr lang="en-US" sz="2800" dirty="0"/>
              <a:t>Processes fail, not people</a:t>
            </a:r>
          </a:p>
          <a:p>
            <a:r>
              <a:rPr lang="en-US" sz="2800" dirty="0"/>
              <a:t>Emphasis on designing safer processes</a:t>
            </a:r>
          </a:p>
          <a:p>
            <a:endParaRPr lang="en-US" dirty="0"/>
          </a:p>
        </p:txBody>
      </p:sp>
      <p:pic>
        <p:nvPicPr>
          <p:cNvPr id="4" name="Picture 2">
            <a:extLst>
              <a:ext uri="{FF2B5EF4-FFF2-40B4-BE49-F238E27FC236}">
                <a16:creationId xmlns:a16="http://schemas.microsoft.com/office/drawing/2014/main" id="{E15B6B4F-CFE3-4F4A-AA81-2C6C14C1ED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5947" y="1710171"/>
            <a:ext cx="2791653" cy="369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2904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952500" y="1828800"/>
            <a:ext cx="10287000" cy="2514600"/>
          </a:xfrm>
        </p:spPr>
        <p:txBody>
          <a:bodyPr>
            <a:noAutofit/>
          </a:bodyPr>
          <a:lstStyle/>
          <a:p>
            <a:r>
              <a:rPr lang="en-US" sz="3200" b="1" dirty="0">
                <a:solidFill>
                  <a:srgbClr val="2D66BB"/>
                </a:solidFill>
              </a:rPr>
              <a:t>Section 303. Establishment of the Patient Safety Authority</a:t>
            </a:r>
            <a:br>
              <a:rPr lang="en-US" sz="3200" b="1" dirty="0">
                <a:solidFill>
                  <a:srgbClr val="2D66BB"/>
                </a:solidFill>
              </a:rPr>
            </a:br>
            <a:endParaRPr lang="en-US" sz="3200" b="1" dirty="0">
              <a:solidFill>
                <a:srgbClr val="2D66BB"/>
              </a:solidFill>
            </a:endParaRPr>
          </a:p>
          <a:p>
            <a:r>
              <a:rPr lang="en-US" sz="3200" b="1" dirty="0">
                <a:solidFill>
                  <a:srgbClr val="2D66BB"/>
                </a:solidFill>
              </a:rPr>
              <a:t>Section 304. Powers and Duties</a:t>
            </a:r>
            <a:br>
              <a:rPr lang="en-US" sz="3200" b="1" dirty="0">
                <a:solidFill>
                  <a:srgbClr val="2D66BB"/>
                </a:solidFill>
              </a:rPr>
            </a:br>
            <a:endParaRPr lang="en-US" sz="3200" b="1" dirty="0">
              <a:solidFill>
                <a:srgbClr val="2D66BB"/>
              </a:solidFill>
            </a:endParaRPr>
          </a:p>
          <a:p>
            <a:r>
              <a:rPr lang="en-US" sz="3200" b="1" dirty="0">
                <a:solidFill>
                  <a:srgbClr val="2D66BB"/>
                </a:solidFill>
              </a:rPr>
              <a:t>Section 305. Patient Safety Trust Fund</a:t>
            </a:r>
            <a:endParaRPr lang="en-US" sz="2800" b="1" dirty="0">
              <a:solidFill>
                <a:srgbClr val="2D66BB"/>
              </a:solidFill>
            </a:endParaRPr>
          </a:p>
        </p:txBody>
      </p:sp>
    </p:spTree>
    <p:custDataLst>
      <p:tags r:id="rId1"/>
    </p:custDataLst>
    <p:extLst>
      <p:ext uri="{BB962C8B-B14F-4D97-AF65-F5344CB8AC3E}">
        <p14:creationId xmlns:p14="http://schemas.microsoft.com/office/powerpoint/2010/main" val="242870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5BBBAF-31DB-4580-9E10-1B5D65693054}"/>
              </a:ext>
            </a:extLst>
          </p:cNvPr>
          <p:cNvSpPr>
            <a:spLocks noGrp="1"/>
          </p:cNvSpPr>
          <p:nvPr>
            <p:ph idx="1"/>
          </p:nvPr>
        </p:nvSpPr>
        <p:spPr/>
        <p:txBody>
          <a:bodyPr>
            <a:normAutofit fontScale="92500"/>
          </a:bodyPr>
          <a:lstStyle/>
          <a:p>
            <a:r>
              <a:rPr lang="en-US" sz="2400" dirty="0"/>
              <a:t>Created under the Medical Care Availability and Reduction of Error Act (MCARE)</a:t>
            </a:r>
          </a:p>
          <a:p>
            <a:r>
              <a:rPr lang="en-US" sz="2400" dirty="0"/>
              <a:t>Independent State Agency:</a:t>
            </a:r>
          </a:p>
          <a:p>
            <a:pPr lvl="1"/>
            <a:r>
              <a:rPr lang="en-US" sz="2400" dirty="0"/>
              <a:t>Non-punitive, Non-regulatory</a:t>
            </a:r>
          </a:p>
          <a:p>
            <a:pPr lvl="1"/>
            <a:r>
              <a:rPr lang="en-US" sz="2400" dirty="0"/>
              <a:t>11-member Board appointed by the Governor and General Assembly </a:t>
            </a:r>
          </a:p>
          <a:p>
            <a:r>
              <a:rPr lang="en-US" sz="2400" dirty="0"/>
              <a:t>Dedicated Funding Stream: </a:t>
            </a:r>
          </a:p>
          <a:p>
            <a:pPr lvl="1"/>
            <a:r>
              <a:rPr lang="en-US" sz="2400" dirty="0"/>
              <a:t>Facility assessments</a:t>
            </a:r>
          </a:p>
          <a:p>
            <a:r>
              <a:rPr lang="en-US" sz="2400" dirty="0"/>
              <a:t>Purpose:</a:t>
            </a:r>
          </a:p>
          <a:p>
            <a:pPr lvl="1"/>
            <a:r>
              <a:rPr lang="en-US" sz="2400" dirty="0"/>
              <a:t>Analyze, Educate, Collaborate</a:t>
            </a:r>
          </a:p>
        </p:txBody>
      </p:sp>
      <p:sp>
        <p:nvSpPr>
          <p:cNvPr id="4" name="Title 3">
            <a:extLst>
              <a:ext uri="{FF2B5EF4-FFF2-40B4-BE49-F238E27FC236}">
                <a16:creationId xmlns:a16="http://schemas.microsoft.com/office/drawing/2014/main" id="{CA667D86-D073-4A62-8DC5-494BEA6001AD}"/>
              </a:ext>
            </a:extLst>
          </p:cNvPr>
          <p:cNvSpPr>
            <a:spLocks noGrp="1"/>
          </p:cNvSpPr>
          <p:nvPr>
            <p:ph type="title"/>
          </p:nvPr>
        </p:nvSpPr>
        <p:spPr/>
        <p:txBody>
          <a:bodyPr/>
          <a:lstStyle/>
          <a:p>
            <a:r>
              <a:rPr lang="en-US" dirty="0"/>
              <a:t>Patient Safety Authority (PSA)</a:t>
            </a:r>
          </a:p>
        </p:txBody>
      </p:sp>
    </p:spTree>
    <p:custDataLst>
      <p:tags r:id="rId1"/>
    </p:custDataLst>
    <p:extLst>
      <p:ext uri="{BB962C8B-B14F-4D97-AF65-F5344CB8AC3E}">
        <p14:creationId xmlns:p14="http://schemas.microsoft.com/office/powerpoint/2010/main" val="2069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1D82-5F03-4004-93B4-AB25542A4B20}"/>
              </a:ext>
            </a:extLst>
          </p:cNvPr>
          <p:cNvSpPr>
            <a:spLocks noGrp="1"/>
          </p:cNvSpPr>
          <p:nvPr>
            <p:ph type="title"/>
          </p:nvPr>
        </p:nvSpPr>
        <p:spPr/>
        <p:txBody>
          <a:bodyPr/>
          <a:lstStyle/>
          <a:p>
            <a:r>
              <a:rPr lang="en-US" dirty="0"/>
              <a:t>Patient Safety Authority</a:t>
            </a:r>
          </a:p>
        </p:txBody>
      </p:sp>
      <p:sp>
        <p:nvSpPr>
          <p:cNvPr id="3" name="Content Placeholder 2">
            <a:extLst>
              <a:ext uri="{FF2B5EF4-FFF2-40B4-BE49-F238E27FC236}">
                <a16:creationId xmlns:a16="http://schemas.microsoft.com/office/drawing/2014/main" id="{BBB108C0-72F1-4AF0-BDAF-3237EAE87B8D}"/>
              </a:ext>
            </a:extLst>
          </p:cNvPr>
          <p:cNvSpPr>
            <a:spLocks noGrp="1"/>
          </p:cNvSpPr>
          <p:nvPr>
            <p:ph idx="1"/>
          </p:nvPr>
        </p:nvSpPr>
        <p:spPr/>
        <p:txBody>
          <a:bodyPr>
            <a:normAutofit/>
          </a:bodyPr>
          <a:lstStyle/>
          <a:p>
            <a:r>
              <a:rPr lang="en-US" sz="2400" b="1" dirty="0">
                <a:solidFill>
                  <a:srgbClr val="425563"/>
                </a:solidFill>
              </a:rPr>
              <a:t>MISSION:</a:t>
            </a:r>
          </a:p>
          <a:p>
            <a:pPr marL="0" indent="0">
              <a:spcBef>
                <a:spcPts val="0"/>
              </a:spcBef>
              <a:buNone/>
            </a:pPr>
            <a:r>
              <a:rPr lang="en-US" sz="2400" dirty="0"/>
              <a:t>Improve the quality of healthcare in Pennsylvania by collecting and analyzing patient safety information,</a:t>
            </a:r>
          </a:p>
          <a:p>
            <a:pPr marL="0" indent="0">
              <a:spcBef>
                <a:spcPts val="0"/>
              </a:spcBef>
              <a:buNone/>
            </a:pPr>
            <a:r>
              <a:rPr lang="en-US" sz="2400" dirty="0"/>
              <a:t>advising facilities through publication, education, collaboration, and issuing recommendations for improvement.</a:t>
            </a:r>
          </a:p>
          <a:p>
            <a:pPr marL="0" indent="0">
              <a:spcBef>
                <a:spcPts val="0"/>
              </a:spcBef>
              <a:buNone/>
            </a:pPr>
            <a:endParaRPr lang="en-US" sz="2400" dirty="0"/>
          </a:p>
          <a:p>
            <a:pPr>
              <a:spcBef>
                <a:spcPts val="0"/>
              </a:spcBef>
            </a:pPr>
            <a:r>
              <a:rPr lang="en-US" sz="2400" b="1" dirty="0">
                <a:solidFill>
                  <a:srgbClr val="425563"/>
                </a:solidFill>
              </a:rPr>
              <a:t>VISION:</a:t>
            </a:r>
          </a:p>
          <a:p>
            <a:pPr marL="0" indent="0">
              <a:spcBef>
                <a:spcPts val="0"/>
              </a:spcBef>
              <a:buNone/>
            </a:pPr>
            <a:r>
              <a:rPr lang="en-US" sz="2400" dirty="0"/>
              <a:t>Safe healthcare for all patients.</a:t>
            </a:r>
          </a:p>
        </p:txBody>
      </p:sp>
    </p:spTree>
    <p:custDataLst>
      <p:tags r:id="rId1"/>
    </p:custDataLst>
    <p:extLst>
      <p:ext uri="{BB962C8B-B14F-4D97-AF65-F5344CB8AC3E}">
        <p14:creationId xmlns:p14="http://schemas.microsoft.com/office/powerpoint/2010/main" val="3288975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subTitle" idx="1"/>
          </p:nvPr>
        </p:nvSpPr>
        <p:spPr>
          <a:xfrm>
            <a:off x="914400" y="2362200"/>
            <a:ext cx="10287000" cy="2514600"/>
          </a:xfrm>
        </p:spPr>
        <p:txBody>
          <a:bodyPr>
            <a:noAutofit/>
          </a:bodyPr>
          <a:lstStyle/>
          <a:p>
            <a:r>
              <a:rPr lang="en-US" sz="3600" dirty="0"/>
              <a:t> </a:t>
            </a:r>
            <a:br>
              <a:rPr lang="en-US" sz="2800" dirty="0">
                <a:solidFill>
                  <a:srgbClr val="2D66BB"/>
                </a:solidFill>
              </a:rPr>
            </a:br>
            <a:r>
              <a:rPr lang="en-US" sz="3200" b="1" dirty="0">
                <a:solidFill>
                  <a:srgbClr val="2D66BB"/>
                </a:solidFill>
              </a:rPr>
              <a:t>Section 302. Definitions  </a:t>
            </a:r>
            <a:endParaRPr lang="en-US" sz="2800" b="1" dirty="0">
              <a:solidFill>
                <a:srgbClr val="2D66BB"/>
              </a:solidFill>
            </a:endParaRPr>
          </a:p>
        </p:txBody>
      </p:sp>
    </p:spTree>
    <p:custDataLst>
      <p:tags r:id="rId1"/>
    </p:custDataLst>
    <p:extLst>
      <p:ext uri="{BB962C8B-B14F-4D97-AF65-F5344CB8AC3E}">
        <p14:creationId xmlns:p14="http://schemas.microsoft.com/office/powerpoint/2010/main" val="4025221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SA Theme">
  <a:themeElements>
    <a:clrScheme name="Custom 2">
      <a:dk1>
        <a:srgbClr val="111216"/>
      </a:dk1>
      <a:lt1>
        <a:srgbClr val="FFFFFF"/>
      </a:lt1>
      <a:dk2>
        <a:srgbClr val="425563"/>
      </a:dk2>
      <a:lt2>
        <a:srgbClr val="FFFFFF"/>
      </a:lt2>
      <a:accent1>
        <a:srgbClr val="1EB79A"/>
      </a:accent1>
      <a:accent2>
        <a:srgbClr val="425563"/>
      </a:accent2>
      <a:accent3>
        <a:srgbClr val="2D66BB"/>
      </a:accent3>
      <a:accent4>
        <a:srgbClr val="FFC42A"/>
      </a:accent4>
      <a:accent5>
        <a:srgbClr val="FF7E2A"/>
      </a:accent5>
      <a:accent6>
        <a:srgbClr val="F52844"/>
      </a:accent6>
      <a:hlink>
        <a:srgbClr val="1EB79A"/>
      </a:hlink>
      <a:folHlink>
        <a:srgbClr val="1EB79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072640D1-54C4-4772-8334-B67B150DBA23}" vid="{B308A4B6-7EFA-4E64-8123-0D292FEC9D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504E649975C1428A017E17C6A04AA6" ma:contentTypeVersion="14" ma:contentTypeDescription="Create a new document." ma:contentTypeScope="" ma:versionID="752ef43072811b947f216214af314ab6">
  <xsd:schema xmlns:xsd="http://www.w3.org/2001/XMLSchema" xmlns:xs="http://www.w3.org/2001/XMLSchema" xmlns:p="http://schemas.microsoft.com/office/2006/metadata/properties" xmlns:ns2="b4cc419f-fbc7-41a9-8b95-afabd7c429f5" xmlns:ns3="64016a78-c266-46c5-8416-d71ea654769a" xmlns:ns4="75fce734-31ae-43b8-ba53-0c311c287a37" targetNamespace="http://schemas.microsoft.com/office/2006/metadata/properties" ma:root="true" ma:fieldsID="77d7646f4ba84d35c5ea42ffb2015d58" ns2:_="" ns3:_="" ns4:_="">
    <xsd:import namespace="b4cc419f-fbc7-41a9-8b95-afabd7c429f5"/>
    <xsd:import namespace="64016a78-c266-46c5-8416-d71ea654769a"/>
    <xsd:import namespace="75fce734-31ae-43b8-ba53-0c311c287a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cc419f-fbc7-41a9-8b95-afabd7c429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4016a78-c266-46c5-8416-d71ea654769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fce734-31ae-43b8-ba53-0c311c287a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3493a03-1b2a-457c-a668-339fe45dfb51}" ma:internalName="TaxCatchAll" ma:showField="CatchAllData" ma:web="75fce734-31ae-43b8-ba53-0c311c287a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75fce734-31ae-43b8-ba53-0c311c287a37" xsi:nil="true"/>
    <lcf76f155ced4ddcb4097134ff3c332f xmlns="b4cc419f-fbc7-41a9-8b95-afabd7c429f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9D7483-F0A4-4216-8A8F-BABDF3A294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cc419f-fbc7-41a9-8b95-afabd7c429f5"/>
    <ds:schemaRef ds:uri="64016a78-c266-46c5-8416-d71ea654769a"/>
    <ds:schemaRef ds:uri="75fce734-31ae-43b8-ba53-0c311c287a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986B27-5DDA-44A4-B744-87CDFFDBAA2C}">
  <ds:schemaRefs>
    <ds:schemaRef ds:uri="http://schemas.microsoft.com/office/2006/metadata/longProperties"/>
  </ds:schemaRefs>
</ds:datastoreItem>
</file>

<file path=customXml/itemProps3.xml><?xml version="1.0" encoding="utf-8"?>
<ds:datastoreItem xmlns:ds="http://schemas.openxmlformats.org/officeDocument/2006/customXml" ds:itemID="{91A604C8-D54E-4C14-B5D6-EF25608F2A18}">
  <ds:schemaRefs>
    <ds:schemaRef ds:uri="http://schemas.microsoft.com/sharepoint/v3/contenttype/forms"/>
  </ds:schemaRefs>
</ds:datastoreItem>
</file>

<file path=customXml/itemProps4.xml><?xml version="1.0" encoding="utf-8"?>
<ds:datastoreItem xmlns:ds="http://schemas.openxmlformats.org/officeDocument/2006/customXml" ds:itemID="{40A71E4C-CE7F-4E51-A945-40BA66F83C48}">
  <ds:schemaRefs>
    <ds:schemaRef ds:uri="http://purl.org/dc/dcmitype/"/>
    <ds:schemaRef ds:uri="http://schemas.microsoft.com/office/infopath/2007/PartnerControls"/>
    <ds:schemaRef ds:uri="http://purl.org/dc/elements/1.1/"/>
    <ds:schemaRef ds:uri="http://schemas.microsoft.com/office/2006/metadata/properties"/>
    <ds:schemaRef ds:uri="b4cc419f-fbc7-41a9-8b95-afabd7c429f5"/>
    <ds:schemaRef ds:uri="75fce734-31ae-43b8-ba53-0c311c287a37"/>
    <ds:schemaRef ds:uri="http://purl.org/dc/terms/"/>
    <ds:schemaRef ds:uri="http://schemas.microsoft.com/office/2006/documentManagement/types"/>
    <ds:schemaRef ds:uri="http://schemas.openxmlformats.org/package/2006/metadata/core-properties"/>
    <ds:schemaRef ds:uri="64016a78-c266-46c5-8416-d71ea654769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 PSA slide deck.v2</Template>
  <TotalTime>3908</TotalTime>
  <Words>1168</Words>
  <Application>Microsoft Office PowerPoint</Application>
  <PresentationFormat>Widescreen</PresentationFormat>
  <Paragraphs>183</Paragraphs>
  <Slides>38</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ALGLPC+CourierNewPS</vt:lpstr>
      <vt:lpstr>Arial</vt:lpstr>
      <vt:lpstr>Calibri</vt:lpstr>
      <vt:lpstr>Lucida Sans</vt:lpstr>
      <vt:lpstr>Wingdings</vt:lpstr>
      <vt:lpstr>Wingdings 3</vt:lpstr>
      <vt:lpstr>PSA Theme</vt:lpstr>
      <vt:lpstr>Medical Care Availability and Reduction of Error (MCARE) Law in Pennsylvania</vt:lpstr>
      <vt:lpstr>PowerPoint Presentation</vt:lpstr>
      <vt:lpstr>Ancient History: Or is it?</vt:lpstr>
      <vt:lpstr>What Did We Learn?</vt:lpstr>
      <vt:lpstr>Modern History: The Paradigm Shifts</vt:lpstr>
      <vt:lpstr>PowerPoint Presentation</vt:lpstr>
      <vt:lpstr>Patient Safety Authority (PSA)</vt:lpstr>
      <vt:lpstr>Patient Safety Authority</vt:lpstr>
      <vt:lpstr>PowerPoint Presentation</vt:lpstr>
      <vt:lpstr>Event Type Definitions</vt:lpstr>
      <vt:lpstr>PowerPoint Presentation</vt:lpstr>
      <vt:lpstr>Reporting</vt:lpstr>
      <vt:lpstr>Reporting</vt:lpstr>
      <vt:lpstr>Patient Safety Authority Learning Model</vt:lpstr>
      <vt:lpstr>PowerPoint Presentation</vt:lpstr>
      <vt:lpstr>Healthcare Workers’ Role in Reporting</vt:lpstr>
      <vt:lpstr>Section 304. Anonymous Reports to the PSA  </vt:lpstr>
      <vt:lpstr>PowerPoint Presentation</vt:lpstr>
      <vt:lpstr>Serious Event Reporting and Notification</vt:lpstr>
      <vt:lpstr>Infrastructure Failure Reporting</vt:lpstr>
      <vt:lpstr>Section 313 (e) and (f)</vt:lpstr>
      <vt:lpstr>PowerPoint Presentation</vt:lpstr>
      <vt:lpstr>Patient Safety Plan</vt:lpstr>
      <vt:lpstr>PowerPoint Presentation</vt:lpstr>
      <vt:lpstr>Patient Safety Officer</vt:lpstr>
      <vt:lpstr>PowerPoint Presentation</vt:lpstr>
      <vt:lpstr>Patient Safety Committee Responsibilities</vt:lpstr>
      <vt:lpstr>PowerPoint Presentation</vt:lpstr>
      <vt:lpstr>PowerPoint Presentation</vt:lpstr>
      <vt:lpstr>Healthcare Associated Infection (HAI) Reporting</vt:lpstr>
      <vt:lpstr>PowerPoint Presentation</vt:lpstr>
      <vt:lpstr>By the Numbers </vt:lpstr>
      <vt:lpstr>PowerPoint Presentation</vt:lpstr>
      <vt:lpstr>What we do </vt:lpstr>
      <vt:lpstr>PowerPoint Presentation</vt:lpstr>
      <vt:lpstr>PowerPoint Presentation</vt:lpstr>
      <vt:lpstr>PowerPoint Presentation</vt:lpstr>
      <vt:lpstr>PowerPoint Presentation</vt:lpstr>
    </vt:vector>
  </TitlesOfParts>
  <Company>ECRI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Care Availability and Reduction of Error (MCARE) Law: Reporting Requirements</dc:title>
  <dc:creator>Mixell, Shelly</dc:creator>
  <cp:lastModifiedBy>Bell, Michelle</cp:lastModifiedBy>
  <cp:revision>128</cp:revision>
  <cp:lastPrinted>2019-01-08T12:36:49Z</cp:lastPrinted>
  <dcterms:created xsi:type="dcterms:W3CDTF">2018-12-18T13:17:08Z</dcterms:created>
  <dcterms:modified xsi:type="dcterms:W3CDTF">2022-06-23T18:30:23Z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0x0101006D504E649975C1428A017E17C6A04AA6</vt:lpwstr>
  </property>
  <property fmtid="{D5CDD505-2E9C-101B-9397-08002B2CF9AE}" pid="3" name="_dlc_DocIdItemGuid">
    <vt:lpwstr>43fea898-1e91-404d-97aa-0517a8dd6ea6</vt:lpwstr>
  </property>
  <property fmtid="{D5CDD505-2E9C-101B-9397-08002B2CF9AE}" pid="4" name="AlternateThumbnailUrl">
    <vt:lpwstr>, </vt:lpwstr>
  </property>
  <property fmtid="{D5CDD505-2E9C-101B-9397-08002B2CF9AE}" pid="5" name="ImageCreateDate">
    <vt:lpwstr/>
  </property>
  <property fmtid="{D5CDD505-2E9C-101B-9397-08002B2CF9AE}" pid="6" name="Description">
    <vt:lpwstr/>
  </property>
  <property fmtid="{D5CDD505-2E9C-101B-9397-08002B2CF9AE}" pid="7" name="_dlc_DocId">
    <vt:lpwstr>XQ4ZRVNCDM5K-5-225</vt:lpwstr>
  </property>
  <property fmtid="{D5CDD505-2E9C-101B-9397-08002B2CF9AE}" pid="8" name="_dlc_DocIdUrl">
    <vt:lpwstr>https://ecriwebteam.ecri.org/sites/PSRS/administration/_layouts/DocIdRedir.aspx?ID=XQ4ZRVNCDM5K-5-225, XQ4ZRVNCDM5K-5-225</vt:lpwstr>
  </property>
  <property fmtid="{D5CDD505-2E9C-101B-9397-08002B2CF9AE}" pid="9" name="MediaServiceImageTags">
    <vt:lpwstr/>
  </property>
  <property fmtid="{D5CDD505-2E9C-101B-9397-08002B2CF9AE}" pid="10" name="ArticulateGUID">
    <vt:lpwstr>7345BA1F-2199-435F-A6B6-58DB81137E91</vt:lpwstr>
  </property>
  <property fmtid="{D5CDD505-2E9C-101B-9397-08002B2CF9AE}" pid="11" name="ArticulatePath">
    <vt:lpwstr>https://pagov.sharepoint.com/sites/psa/OandE/Education/G006.001.Course Information/MCare.Act 13/2022/06.01.22 RHS/PowerPoint Files/06.01.2022.MCARELawReportingRequirements</vt:lpwstr>
  </property>
</Properties>
</file>