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Lst>
  <p:notesMasterIdLst>
    <p:notesMasterId r:id="rId21"/>
  </p:notesMasterIdLst>
  <p:sldIdLst>
    <p:sldId id="306" r:id="rId5"/>
    <p:sldId id="268" r:id="rId6"/>
    <p:sldId id="301" r:id="rId7"/>
    <p:sldId id="308" r:id="rId8"/>
    <p:sldId id="309" r:id="rId9"/>
    <p:sldId id="314" r:id="rId10"/>
    <p:sldId id="315" r:id="rId11"/>
    <p:sldId id="310" r:id="rId12"/>
    <p:sldId id="302" r:id="rId13"/>
    <p:sldId id="303" r:id="rId14"/>
    <p:sldId id="317" r:id="rId15"/>
    <p:sldId id="320" r:id="rId16"/>
    <p:sldId id="321" r:id="rId17"/>
    <p:sldId id="322" r:id="rId18"/>
    <p:sldId id="323" r:id="rId19"/>
    <p:sldId id="305" r:id="rId20"/>
  </p:sldIdLst>
  <p:sldSz cx="12192000" cy="6858000"/>
  <p:notesSz cx="9144000" cy="6858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0000"/>
    <a:srgbClr val="FFFFCC"/>
    <a:srgbClr val="CD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87907" autoAdjust="0"/>
  </p:normalViewPr>
  <p:slideViewPr>
    <p:cSldViewPr snapToGrid="0">
      <p:cViewPr varScale="1">
        <p:scale>
          <a:sx n="109" d="100"/>
          <a:sy n="109" d="100"/>
        </p:scale>
        <p:origin x="78" y="90"/>
      </p:cViewPr>
      <p:guideLst/>
    </p:cSldViewPr>
  </p:slideViewPr>
  <p:outlineViewPr>
    <p:cViewPr>
      <p:scale>
        <a:sx n="33" d="100"/>
        <a:sy n="33" d="100"/>
      </p:scale>
      <p:origin x="0" y="-532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FFBF289-0A31-4A9E-8809-5573983EC5FC}" type="datetimeFigureOut">
              <a:rPr lang="en-US" smtClean="0"/>
              <a:t>2/4/2022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6AAB312-6106-42A9-AFF6-598FC36B3D0A}" type="slidenum">
              <a:rPr lang="en-US" smtClean="0"/>
              <a:t>‹#›</a:t>
            </a:fld>
            <a:endParaRPr lang="en-US"/>
          </a:p>
        </p:txBody>
      </p:sp>
    </p:spTree>
    <p:extLst>
      <p:ext uri="{BB962C8B-B14F-4D97-AF65-F5344CB8AC3E}">
        <p14:creationId xmlns:p14="http://schemas.microsoft.com/office/powerpoint/2010/main" val="24377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Star = Iona </a:t>
            </a:r>
            <a:endParaRPr lang="en-US" dirty="0"/>
          </a:p>
        </p:txBody>
      </p:sp>
      <p:sp>
        <p:nvSpPr>
          <p:cNvPr id="4" name="Slide Number Placeholder 3"/>
          <p:cNvSpPr>
            <a:spLocks noGrp="1"/>
          </p:cNvSpPr>
          <p:nvPr>
            <p:ph type="sldNum" sz="quarter" idx="10"/>
          </p:nvPr>
        </p:nvSpPr>
        <p:spPr/>
        <p:txBody>
          <a:bodyPr/>
          <a:lstStyle/>
          <a:p>
            <a:fld id="{96AAB312-6106-42A9-AFF6-598FC36B3D0A}" type="slidenum">
              <a:rPr lang="en-US" smtClean="0"/>
              <a:t>3</a:t>
            </a:fld>
            <a:endParaRPr lang="en-US"/>
          </a:p>
        </p:txBody>
      </p:sp>
    </p:spTree>
    <p:extLst>
      <p:ext uri="{BB962C8B-B14F-4D97-AF65-F5344CB8AC3E}">
        <p14:creationId xmlns:p14="http://schemas.microsoft.com/office/powerpoint/2010/main" val="351752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Psychological safety–what is it? </a:t>
            </a: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D</a:t>
            </a:r>
          </a:p>
          <a:p>
            <a:pPr fontAlgn="base"/>
            <a:r>
              <a:rPr lang="en-US" sz="1200" b="0" i="0" kern="1200" dirty="0" err="1">
                <a:solidFill>
                  <a:schemeClr val="tx1"/>
                </a:solidFill>
                <a:effectLst/>
                <a:latin typeface="+mn-lt"/>
                <a:ea typeface="+mn-ea"/>
                <a:cs typeface="+mn-cs"/>
              </a:rPr>
              <a:t>uring</a:t>
            </a:r>
            <a:r>
              <a:rPr lang="en-US" sz="1200" b="0" i="0" kern="1200" dirty="0">
                <a:solidFill>
                  <a:schemeClr val="tx1"/>
                </a:solidFill>
                <a:effectLst/>
                <a:latin typeface="+mn-lt"/>
                <a:ea typeface="+mn-ea"/>
                <a:cs typeface="+mn-cs"/>
              </a:rPr>
              <a:t> the pandemic, we have thought a lot about the physical safety of our colleagues, staff, patients and selves. Do we have the right PPE, are we testing enough, how do we distribute the vaccine and encourage its use? It is equally, if not more, important to think about the psychological safety of those same team members and patients. Psychological safety is critical for our teams to function safely, learn from mistakes and innovate.</a:t>
            </a:r>
          </a:p>
          <a:p>
            <a:pPr fontAlgn="base"/>
            <a:r>
              <a:rPr lang="en-US" sz="1200" b="0" i="0" kern="1200" dirty="0">
                <a:solidFill>
                  <a:schemeClr val="tx1"/>
                </a:solidFill>
                <a:effectLst/>
                <a:latin typeface="+mn-lt"/>
                <a:ea typeface="+mn-ea"/>
                <a:cs typeface="+mn-cs"/>
              </a:rPr>
              <a:t>When Dr. Amy Edmondson was asked to examine medical errors through the lenses of team dynamics and communication, she hypothesized that teams that communicated better would make less errors. But when she looked at her data, she found that teams with higher communication ratings had more medical errors. </a:t>
            </a:r>
          </a:p>
          <a:p>
            <a:pPr fontAlgn="base"/>
            <a:r>
              <a:rPr lang="en-US" sz="1200" b="0" i="0" kern="1200" dirty="0">
                <a:solidFill>
                  <a:schemeClr val="tx1"/>
                </a:solidFill>
                <a:effectLst/>
                <a:latin typeface="+mn-lt"/>
                <a:ea typeface="+mn-ea"/>
                <a:cs typeface="+mn-cs"/>
              </a:rPr>
              <a:t>A closer assessment of these teams’ actions revealed surprising results. Although the teams that communicated better were indeed reporting their errors, the teams with worse communication ratings were actually making more medical errors but weren’t reporting them to the system.  </a:t>
            </a:r>
          </a:p>
          <a:p>
            <a:pPr fontAlgn="base"/>
            <a:r>
              <a:rPr lang="en-US" sz="1200" b="0" i="0" kern="1200" dirty="0">
                <a:solidFill>
                  <a:schemeClr val="tx1"/>
                </a:solidFill>
                <a:effectLst/>
                <a:latin typeface="+mn-lt"/>
                <a:ea typeface="+mn-ea"/>
                <a:cs typeface="+mn-cs"/>
              </a:rPr>
              <a:t>The teams with better communication viewed mistakes as part of the learning process and used them as opportunities for improvement and innovation. For teams with poor communication, medical errors weren’t chances for growth—they were grounds for punishment or humiliation.  </a:t>
            </a:r>
          </a:p>
          <a:p>
            <a:pPr fontAlgn="base"/>
            <a:r>
              <a:rPr lang="en-US" sz="1200" b="0" i="0" kern="1200" dirty="0">
                <a:solidFill>
                  <a:schemeClr val="tx1"/>
                </a:solidFill>
                <a:effectLst/>
                <a:latin typeface="+mn-lt"/>
                <a:ea typeface="+mn-ea"/>
                <a:cs typeface="+mn-cs"/>
              </a:rPr>
              <a:t>Based on her findings, Dr. Edmondson coined the term “psychological safety,” or the belief that one should not be ridiculed and punished for speaking up with ideas, questions, concerns or mistakes. </a:t>
            </a:r>
          </a:p>
          <a:p>
            <a:pPr fontAlgn="base"/>
            <a:r>
              <a:rPr lang="en-US" sz="1200" b="1" i="0" kern="1200" dirty="0">
                <a:solidFill>
                  <a:schemeClr val="tx1"/>
                </a:solidFill>
                <a:effectLst/>
                <a:latin typeface="+mn-lt"/>
                <a:ea typeface="+mn-ea"/>
                <a:cs typeface="+mn-cs"/>
              </a:rPr>
              <a:t>Psychological safety is about cultivating a work environment where people feel comfortable being and expressing themselves.  </a:t>
            </a:r>
          </a:p>
          <a:p>
            <a:pPr fontAlgn="base"/>
            <a:r>
              <a:rPr lang="en-US" sz="1200" b="1" i="0" kern="1200" dirty="0">
                <a:solidFill>
                  <a:schemeClr val="tx1"/>
                </a:solidFill>
                <a:effectLst/>
                <a:latin typeface="+mn-lt"/>
                <a:ea typeface="+mn-ea"/>
                <a:cs typeface="+mn-cs"/>
              </a:rPr>
              <a:t>Combating the Common Knowledge Effect </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When we work in a system where we’re under psychological danger or threat, we often allow fear to dictate our actions. We’re afraid of making mistakes, so we’re more apt to blame others when mistakes do happen. Instead of working in unison, team members are too scared to speak up and offer different ideas or opinions.  </a:t>
            </a:r>
          </a:p>
          <a:p>
            <a:pPr fontAlgn="base"/>
            <a:r>
              <a:rPr lang="en-US" sz="1200" b="0" i="0" kern="1200" dirty="0">
                <a:solidFill>
                  <a:schemeClr val="tx1"/>
                </a:solidFill>
                <a:effectLst/>
                <a:latin typeface="+mn-lt"/>
                <a:ea typeface="+mn-ea"/>
                <a:cs typeface="+mn-cs"/>
              </a:rPr>
              <a:t>This leads to the common knowledge effect. When information that is held by the most people in a group has the strongest impact on the team’s decisions, that information will be propagated in order to maintain the status quo. If no one steps up to challenge that information and offer new insight, effective decision-making and innovation will grind to a halt.  </a:t>
            </a:r>
          </a:p>
          <a:p>
            <a:pPr fontAlgn="base"/>
            <a:r>
              <a:rPr lang="en-US" sz="1200" b="0" i="0" kern="1200" dirty="0">
                <a:solidFill>
                  <a:schemeClr val="tx1"/>
                </a:solidFill>
                <a:effectLst/>
                <a:latin typeface="+mn-lt"/>
                <a:ea typeface="+mn-ea"/>
                <a:cs typeface="+mn-cs"/>
              </a:rPr>
              <a:t>In systems that encourage psychological safety, people feel comfortable admitting mistakes. Everyone is expected to share their mistakes, so that the team can learn and grow from that failure. Decisions inherently become more effective and creative. </a:t>
            </a:r>
          </a:p>
          <a:p>
            <a:pPr fontAlgn="base"/>
            <a:r>
              <a:rPr lang="en-US" sz="1200" b="0" i="0" kern="1200" dirty="0">
                <a:solidFill>
                  <a:schemeClr val="tx1"/>
                </a:solidFill>
                <a:effectLst/>
                <a:latin typeface="+mn-lt"/>
                <a:ea typeface="+mn-ea"/>
                <a:cs typeface="+mn-cs"/>
              </a:rPr>
              <a:t>Psychological safety is particularly crucial in health care environments, because we often find ourselves in situations where the outcome is not predetermined. When we must be flexible and adapt quickly, communicating honestly with our team becomes vital. If you’re operating within a system that disparages you for speaking up or questions your mental health when you make a mistake, you won’t feel safe enough to step forward. </a:t>
            </a:r>
          </a:p>
          <a:p>
            <a:pPr fontAlgn="base"/>
            <a:r>
              <a:rPr lang="en-US" sz="1200" b="1" i="0" kern="1200" dirty="0">
                <a:solidFill>
                  <a:schemeClr val="tx1"/>
                </a:solidFill>
                <a:effectLst/>
                <a:latin typeface="+mn-lt"/>
                <a:ea typeface="+mn-ea"/>
                <a:cs typeface="+mn-cs"/>
              </a:rPr>
              <a:t>Speaking out shouldn’t be a calculated risk—it should be inherent. </a:t>
            </a:r>
          </a:p>
          <a:p>
            <a:pPr fontAlgn="base"/>
            <a:r>
              <a:rPr lang="en-US" sz="1200" b="1" i="0" kern="1200" dirty="0">
                <a:solidFill>
                  <a:schemeClr val="tx1"/>
                </a:solidFill>
                <a:effectLst/>
                <a:latin typeface="+mn-lt"/>
                <a:ea typeface="+mn-ea"/>
                <a:cs typeface="+mn-cs"/>
              </a:rPr>
              <a:t>How do teams create psychological safety? </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Facilitating psychological safety within a team takes a concerted effort. These four quadrants serve as the building blocks for creating a psychologically safe environment: </a:t>
            </a:r>
          </a:p>
          <a:p>
            <a:pPr fontAlgn="base"/>
            <a:r>
              <a:rPr lang="en-US" sz="1200" b="1" i="0" kern="1200" dirty="0">
                <a:solidFill>
                  <a:schemeClr val="tx1"/>
                </a:solidFill>
                <a:effectLst/>
                <a:latin typeface="+mn-lt"/>
                <a:ea typeface="+mn-ea"/>
                <a:cs typeface="+mn-cs"/>
              </a:rPr>
              <a:t>Psychologically safe team dynamics </a:t>
            </a: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Learner safety</a:t>
            </a:r>
            <a:r>
              <a:rPr lang="en-US" sz="1200" b="0" i="0" kern="1200" dirty="0">
                <a:solidFill>
                  <a:schemeClr val="tx1"/>
                </a:solidFill>
                <a:effectLst/>
                <a:latin typeface="+mn-lt"/>
                <a:ea typeface="+mn-ea"/>
                <a:cs typeface="+mn-cs"/>
              </a:rPr>
              <a:t>: Team members should feel comfortable asking questions, experimenting, learning from each other’s mistakes, and looking for new opportunities.</a:t>
            </a:r>
          </a:p>
          <a:p>
            <a:pPr fontAlgn="base"/>
            <a:r>
              <a:rPr lang="en-US" sz="1200" b="1" i="0" kern="1200" dirty="0">
                <a:solidFill>
                  <a:schemeClr val="tx1"/>
                </a:solidFill>
                <a:effectLst/>
                <a:latin typeface="+mn-lt"/>
                <a:ea typeface="+mn-ea"/>
                <a:cs typeface="+mn-cs"/>
              </a:rPr>
              <a:t>Collaborator safety</a:t>
            </a:r>
            <a:r>
              <a:rPr lang="en-US" sz="1200" b="0" i="0" kern="1200" dirty="0">
                <a:solidFill>
                  <a:schemeClr val="tx1"/>
                </a:solidFill>
                <a:effectLst/>
                <a:latin typeface="+mn-lt"/>
                <a:ea typeface="+mn-ea"/>
                <a:cs typeface="+mn-cs"/>
              </a:rPr>
              <a:t>: Team members should participate in open dialogue, have mutual access to each other, and engage in constructive debates.</a:t>
            </a:r>
          </a:p>
          <a:p>
            <a:pPr fontAlgn="base"/>
            <a:r>
              <a:rPr lang="en-US" sz="1200" b="1" i="0" kern="1200" dirty="0">
                <a:solidFill>
                  <a:schemeClr val="tx1"/>
                </a:solidFill>
                <a:effectLst/>
                <a:latin typeface="+mn-lt"/>
                <a:ea typeface="+mn-ea"/>
                <a:cs typeface="+mn-cs"/>
              </a:rPr>
              <a:t>Challenger safety</a:t>
            </a:r>
            <a:r>
              <a:rPr lang="en-US" sz="1200" b="0" i="0" kern="1200" dirty="0">
                <a:solidFill>
                  <a:schemeClr val="tx1"/>
                </a:solidFill>
                <a:effectLst/>
                <a:latin typeface="+mn-lt"/>
                <a:ea typeface="+mn-ea"/>
                <a:cs typeface="+mn-cs"/>
              </a:rPr>
              <a:t>: People should feel comfortable challenging the status quo if they identify changes that need to be made, even if those changes are unpopular or difficult. Team members should be encouraged to speak up and expose problems.</a:t>
            </a:r>
          </a:p>
          <a:p>
            <a:pPr fontAlgn="base"/>
            <a:r>
              <a:rPr lang="en-US" sz="1200" b="1" i="0" kern="1200" dirty="0">
                <a:solidFill>
                  <a:schemeClr val="tx1"/>
                </a:solidFill>
                <a:effectLst/>
                <a:latin typeface="+mn-lt"/>
                <a:ea typeface="+mn-ea"/>
                <a:cs typeface="+mn-cs"/>
              </a:rPr>
              <a:t>Inclusion safety</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Team members need to feel valued. Everyone should know that their experience and ideas matter equally, regardless of their title or rank. Members should be comfortable contributing to the group.</a:t>
            </a:r>
          </a:p>
          <a:p>
            <a:pPr fontAlgn="base"/>
            <a:r>
              <a:rPr lang="en-US" sz="1200" b="1" i="0" kern="1200" dirty="0">
                <a:solidFill>
                  <a:schemeClr val="tx1"/>
                </a:solidFill>
                <a:effectLst/>
                <a:latin typeface="+mn-lt"/>
                <a:ea typeface="+mn-ea"/>
                <a:cs typeface="+mn-cs"/>
              </a:rPr>
              <a:t>Psychologically safe environment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Creating the ideal environment for growth and productivity requires a balance between psychological safety and accountability. The four zones of psychological safety—learning, comfort, apathy and anxiety—reflect shifts in that balance.</a:t>
            </a:r>
          </a:p>
          <a:p>
            <a:pPr fontAlgn="base"/>
            <a:r>
              <a:rPr lang="en-US" sz="1200" b="1" i="0" kern="1200" dirty="0">
                <a:solidFill>
                  <a:schemeClr val="tx1"/>
                </a:solidFill>
                <a:effectLst/>
                <a:latin typeface="+mn-lt"/>
                <a:ea typeface="+mn-ea"/>
                <a:cs typeface="+mn-cs"/>
              </a:rPr>
              <a:t>Learning zone</a:t>
            </a:r>
            <a:r>
              <a:rPr lang="en-US" sz="1200" b="0" i="0" kern="1200" dirty="0">
                <a:solidFill>
                  <a:schemeClr val="tx1"/>
                </a:solidFill>
                <a:effectLst/>
                <a:latin typeface="+mn-lt"/>
                <a:ea typeface="+mn-ea"/>
                <a:cs typeface="+mn-cs"/>
              </a:rPr>
              <a:t>: In a learning zone, team members experience high accountability and high psychological safety. This is the ideal learning environment for innovation and growth, because even though members are responsible for their actions, their team offers continuous support.</a:t>
            </a:r>
          </a:p>
          <a:p>
            <a:pPr fontAlgn="base"/>
            <a:r>
              <a:rPr lang="en-US" sz="1200" b="1" i="0" kern="1200" dirty="0">
                <a:solidFill>
                  <a:schemeClr val="tx1"/>
                </a:solidFill>
                <a:effectLst/>
                <a:latin typeface="+mn-lt"/>
                <a:ea typeface="+mn-ea"/>
                <a:cs typeface="+mn-cs"/>
              </a:rPr>
              <a:t>Comfort zone: </a:t>
            </a:r>
            <a:r>
              <a:rPr lang="en-US" sz="1200" b="0" i="0" kern="1200" dirty="0">
                <a:solidFill>
                  <a:schemeClr val="tx1"/>
                </a:solidFill>
                <a:effectLst/>
                <a:latin typeface="+mn-lt"/>
                <a:ea typeface="+mn-ea"/>
                <a:cs typeface="+mn-cs"/>
              </a:rPr>
              <a:t>Team members have high psychological safety and low accountability. While this zone is more relaxed, almost like a vacation, there is no push for creativity and growth.</a:t>
            </a:r>
          </a:p>
          <a:p>
            <a:pPr fontAlgn="base"/>
            <a:r>
              <a:rPr lang="en-US" sz="1200" b="1" i="0" kern="1200" dirty="0">
                <a:solidFill>
                  <a:schemeClr val="tx1"/>
                </a:solidFill>
                <a:effectLst/>
                <a:latin typeface="+mn-lt"/>
                <a:ea typeface="+mn-ea"/>
                <a:cs typeface="+mn-cs"/>
              </a:rPr>
              <a:t>Apathy zone: </a:t>
            </a:r>
            <a:r>
              <a:rPr lang="en-US" sz="1200" b="0" i="0" kern="1200" dirty="0">
                <a:solidFill>
                  <a:schemeClr val="tx1"/>
                </a:solidFill>
                <a:effectLst/>
                <a:latin typeface="+mn-lt"/>
                <a:ea typeface="+mn-ea"/>
                <a:cs typeface="+mn-cs"/>
              </a:rPr>
              <a:t>With low psychological safety and low accountability, team members fall into the apathy zone. There are no repercussions for mistakes, teams lack adequate communication and support, and individuals struggle to care about their work.  </a:t>
            </a:r>
          </a:p>
          <a:p>
            <a:pPr fontAlgn="base"/>
            <a:r>
              <a:rPr lang="en-US" sz="1200" b="1" i="0" kern="1200" dirty="0">
                <a:solidFill>
                  <a:schemeClr val="tx1"/>
                </a:solidFill>
                <a:effectLst/>
                <a:latin typeface="+mn-lt"/>
                <a:ea typeface="+mn-ea"/>
                <a:cs typeface="+mn-cs"/>
              </a:rPr>
              <a:t>Anxiety zone</a:t>
            </a:r>
            <a:r>
              <a:rPr lang="en-US" sz="1200" b="0" i="0" kern="1200" dirty="0">
                <a:solidFill>
                  <a:schemeClr val="tx1"/>
                </a:solidFill>
                <a:effectLst/>
                <a:latin typeface="+mn-lt"/>
                <a:ea typeface="+mn-ea"/>
                <a:cs typeface="+mn-cs"/>
              </a:rPr>
              <a:t>: Team members experience low psychological safety and high accountability. Communication breaks down and when mistakes are made, people are often too scared of punishment or humiliation to take responsibility. Opportunities for learning and innovation are scarce.</a:t>
            </a:r>
          </a:p>
        </p:txBody>
      </p:sp>
      <p:sp>
        <p:nvSpPr>
          <p:cNvPr id="4" name="Slide Number Placeholder 3"/>
          <p:cNvSpPr>
            <a:spLocks noGrp="1"/>
          </p:cNvSpPr>
          <p:nvPr>
            <p:ph type="sldNum" sz="quarter" idx="10"/>
          </p:nvPr>
        </p:nvSpPr>
        <p:spPr/>
        <p:txBody>
          <a:bodyPr/>
          <a:lstStyle/>
          <a:p>
            <a:fld id="{0A60CEFF-3EF1-4E59-9D09-E1AB03BA8AA6}" type="slidenum">
              <a:rPr lang="en-US" smtClean="0"/>
              <a:t>9</a:t>
            </a:fld>
            <a:endParaRPr lang="en-US" dirty="0"/>
          </a:p>
        </p:txBody>
      </p:sp>
    </p:spTree>
    <p:extLst>
      <p:ext uri="{BB962C8B-B14F-4D97-AF65-F5344CB8AC3E}">
        <p14:creationId xmlns:p14="http://schemas.microsoft.com/office/powerpoint/2010/main" val="63122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0CEFF-3EF1-4E59-9D09-E1AB03BA8AA6}" type="slidenum">
              <a:rPr lang="en-US" smtClean="0"/>
              <a:t>10</a:t>
            </a:fld>
            <a:endParaRPr lang="en-US" dirty="0"/>
          </a:p>
        </p:txBody>
      </p:sp>
    </p:spTree>
    <p:extLst>
      <p:ext uri="{BB962C8B-B14F-4D97-AF65-F5344CB8AC3E}">
        <p14:creationId xmlns:p14="http://schemas.microsoft.com/office/powerpoint/2010/main" val="206525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AB312-6106-42A9-AFF6-598FC36B3D0A}" type="slidenum">
              <a:rPr lang="en-US" smtClean="0"/>
              <a:t>11</a:t>
            </a:fld>
            <a:endParaRPr lang="en-US"/>
          </a:p>
        </p:txBody>
      </p:sp>
    </p:spTree>
    <p:extLst>
      <p:ext uri="{BB962C8B-B14F-4D97-AF65-F5344CB8AC3E}">
        <p14:creationId xmlns:p14="http://schemas.microsoft.com/office/powerpoint/2010/main" val="417896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Examples:</a:t>
            </a:r>
          </a:p>
          <a:p>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Regardless of  harm: Risk of under reporting</a:t>
            </a:r>
          </a:p>
          <a:p>
            <a:pPr marL="171450" indent="-171450">
              <a:buFont typeface="Arial" panose="020B0604020202020204" pitchFamily="34" charset="0"/>
              <a:buChar char="•"/>
            </a:pPr>
            <a:r>
              <a:rPr lang="en-US" sz="1200" dirty="0" smtClean="0">
                <a:solidFill>
                  <a:schemeClr val="tx1"/>
                </a:solidFill>
              </a:rPr>
              <a:t>Flame or smoke –generally does always reach patient</a:t>
            </a:r>
          </a:p>
          <a:p>
            <a:pPr marL="171450" indent="-171450">
              <a:buFont typeface="Arial" panose="020B0604020202020204" pitchFamily="34" charset="0"/>
              <a:buChar char="•"/>
            </a:pPr>
            <a:r>
              <a:rPr lang="en-US" sz="1200" dirty="0" smtClean="0">
                <a:solidFill>
                  <a:schemeClr val="tx1"/>
                </a:solidFill>
              </a:rPr>
              <a:t>Wrong site/patient procedures ---</a:t>
            </a:r>
          </a:p>
          <a:p>
            <a:r>
              <a:rPr lang="en-US" sz="1200" dirty="0" smtClean="0">
                <a:solidFill>
                  <a:schemeClr val="tx1"/>
                </a:solidFill>
              </a:rPr>
              <a:t>Resulting in harm (permanent, intervention to sustain life, death) – Risk of over reporting </a:t>
            </a:r>
          </a:p>
          <a:p>
            <a:pPr marL="285750" indent="-285750">
              <a:buFontTx/>
              <a:buChar char="-"/>
            </a:pPr>
            <a:r>
              <a:rPr lang="en-US" sz="1200" dirty="0" smtClean="0">
                <a:solidFill>
                  <a:schemeClr val="tx1"/>
                </a:solidFill>
              </a:rPr>
              <a:t>Medication errors </a:t>
            </a:r>
          </a:p>
          <a:p>
            <a:pPr marL="285750" indent="-285750">
              <a:buFontTx/>
              <a:buChar char="-"/>
            </a:pPr>
            <a:r>
              <a:rPr lang="en-US" sz="1200" dirty="0" smtClean="0">
                <a:solidFill>
                  <a:schemeClr val="tx1"/>
                </a:solidFill>
              </a:rPr>
              <a:t>Fall </a:t>
            </a:r>
          </a:p>
          <a:p>
            <a:pPr marL="285750" indent="-285750">
              <a:buFontTx/>
              <a:buChar char="-"/>
            </a:pPr>
            <a:r>
              <a:rPr lang="en-US" sz="1200" dirty="0" smtClean="0">
                <a:solidFill>
                  <a:schemeClr val="tx1"/>
                </a:solidFill>
              </a:rPr>
              <a:t>Irretrievable loss of biologic specimen</a:t>
            </a:r>
            <a:endParaRPr lang="en-US" dirty="0"/>
          </a:p>
        </p:txBody>
      </p:sp>
      <p:sp>
        <p:nvSpPr>
          <p:cNvPr id="4" name="Slide Number Placeholder 3"/>
          <p:cNvSpPr>
            <a:spLocks noGrp="1"/>
          </p:cNvSpPr>
          <p:nvPr>
            <p:ph type="sldNum" sz="quarter" idx="10"/>
          </p:nvPr>
        </p:nvSpPr>
        <p:spPr/>
        <p:txBody>
          <a:bodyPr/>
          <a:lstStyle/>
          <a:p>
            <a:fld id="{96AAB312-6106-42A9-AFF6-598FC36B3D0A}" type="slidenum">
              <a:rPr lang="en-US" smtClean="0"/>
              <a:t>12</a:t>
            </a:fld>
            <a:endParaRPr lang="en-US"/>
          </a:p>
        </p:txBody>
      </p:sp>
    </p:spTree>
    <p:extLst>
      <p:ext uri="{BB962C8B-B14F-4D97-AF65-F5344CB8AC3E}">
        <p14:creationId xmlns:p14="http://schemas.microsoft.com/office/powerpoint/2010/main" val="170488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Helen</a:t>
            </a:r>
            <a:endParaRPr lang="en-US" dirty="0"/>
          </a:p>
        </p:txBody>
      </p:sp>
      <p:sp>
        <p:nvSpPr>
          <p:cNvPr id="4" name="Slide Number Placeholder 3"/>
          <p:cNvSpPr>
            <a:spLocks noGrp="1"/>
          </p:cNvSpPr>
          <p:nvPr>
            <p:ph type="sldNum" sz="quarter" idx="10"/>
          </p:nvPr>
        </p:nvSpPr>
        <p:spPr/>
        <p:txBody>
          <a:bodyPr/>
          <a:lstStyle/>
          <a:p>
            <a:fld id="{96AAB312-6106-42A9-AFF6-598FC36B3D0A}" type="slidenum">
              <a:rPr lang="en-US" smtClean="0"/>
              <a:t>13</a:t>
            </a:fld>
            <a:endParaRPr lang="en-US"/>
          </a:p>
        </p:txBody>
      </p:sp>
    </p:spTree>
    <p:extLst>
      <p:ext uri="{BB962C8B-B14F-4D97-AF65-F5344CB8AC3E}">
        <p14:creationId xmlns:p14="http://schemas.microsoft.com/office/powerpoint/2010/main" val="31011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Orange Star</a:t>
            </a:r>
            <a:r>
              <a:rPr lang="en-US" baseline="0" dirty="0" smtClean="0"/>
              <a:t> = Helen</a:t>
            </a:r>
            <a:endParaRPr lang="en-US" dirty="0"/>
          </a:p>
        </p:txBody>
      </p:sp>
      <p:sp>
        <p:nvSpPr>
          <p:cNvPr id="4" name="Slide Number Placeholder 3"/>
          <p:cNvSpPr>
            <a:spLocks noGrp="1"/>
          </p:cNvSpPr>
          <p:nvPr>
            <p:ph type="sldNum" sz="quarter" idx="10"/>
          </p:nvPr>
        </p:nvSpPr>
        <p:spPr/>
        <p:txBody>
          <a:bodyPr/>
          <a:lstStyle/>
          <a:p>
            <a:fld id="{96AAB312-6106-42A9-AFF6-598FC36B3D0A}" type="slidenum">
              <a:rPr lang="en-US" smtClean="0"/>
              <a:t>14</a:t>
            </a:fld>
            <a:endParaRPr lang="en-US"/>
          </a:p>
        </p:txBody>
      </p:sp>
    </p:spTree>
    <p:extLst>
      <p:ext uri="{BB962C8B-B14F-4D97-AF65-F5344CB8AC3E}">
        <p14:creationId xmlns:p14="http://schemas.microsoft.com/office/powerpoint/2010/main" val="143457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Purple Star = Raelynn </a:t>
            </a:r>
            <a:endParaRPr lang="en-US" dirty="0"/>
          </a:p>
        </p:txBody>
      </p:sp>
      <p:sp>
        <p:nvSpPr>
          <p:cNvPr id="4" name="Slide Number Placeholder 3"/>
          <p:cNvSpPr>
            <a:spLocks noGrp="1"/>
          </p:cNvSpPr>
          <p:nvPr>
            <p:ph type="sldNum" sz="quarter" idx="10"/>
          </p:nvPr>
        </p:nvSpPr>
        <p:spPr/>
        <p:txBody>
          <a:bodyPr/>
          <a:lstStyle/>
          <a:p>
            <a:fld id="{96AAB312-6106-42A9-AFF6-598FC36B3D0A}" type="slidenum">
              <a:rPr lang="en-US" smtClean="0"/>
              <a:t>15</a:t>
            </a:fld>
            <a:endParaRPr lang="en-US"/>
          </a:p>
        </p:txBody>
      </p:sp>
    </p:spTree>
    <p:extLst>
      <p:ext uri="{BB962C8B-B14F-4D97-AF65-F5344CB8AC3E}">
        <p14:creationId xmlns:p14="http://schemas.microsoft.com/office/powerpoint/2010/main" val="60806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97798"/>
            <a:ext cx="10363200" cy="1470025"/>
          </a:xfrm>
          <a:prstGeom prst="rect">
            <a:avLst/>
          </a:prstGeom>
        </p:spPr>
        <p:txBody>
          <a:bodyPr>
            <a:normAutofit/>
          </a:bodyPr>
          <a:lstStyle>
            <a:lvl1pPr algn="ctr">
              <a:defRPr sz="4666" baseline="0">
                <a:solidFill>
                  <a:schemeClr val="tx1">
                    <a:lumMod val="65000"/>
                    <a:lumOff val="35000"/>
                  </a:schemeClr>
                </a:solidFill>
                <a:latin typeface="Century Gothic Bold"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828800" y="4104306"/>
            <a:ext cx="8534400" cy="206175"/>
          </a:xfrm>
          <a:prstGeom prst="rect">
            <a:avLst/>
          </a:prstGeom>
        </p:spPr>
        <p:txBody>
          <a:bodyPr>
            <a:normAutofit/>
          </a:bodyPr>
          <a:lstStyle>
            <a:lvl1pPr marL="0" indent="0" algn="ctr">
              <a:buNone/>
              <a:defRPr sz="1333" cap="all" baseline="0">
                <a:solidFill>
                  <a:srgbClr val="B01C32"/>
                </a:solidFill>
                <a:latin typeface="Century Gothic Bold Italic" charset="0"/>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a:t>Click to edit PRESENTER NAME</a:t>
            </a:r>
          </a:p>
        </p:txBody>
      </p:sp>
      <p:cxnSp>
        <p:nvCxnSpPr>
          <p:cNvPr id="4" name="Straight Connector 3"/>
          <p:cNvCxnSpPr/>
          <p:nvPr/>
        </p:nvCxnSpPr>
        <p:spPr>
          <a:xfrm flipV="1">
            <a:off x="1949318" y="2907771"/>
            <a:ext cx="8293365" cy="5292"/>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5" name="Picture 16" descr="U Health_horizontal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8094" y="2082600"/>
            <a:ext cx="2055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rgbClr val="A21727"/>
                </a:solidFill>
                <a:latin typeface="Century Gothic" charset="0"/>
                <a:ea typeface="Century Gothic" charset="0"/>
                <a:cs typeface="Century Gothic" charset="0"/>
              </a:rPr>
              <a:t>CONFIDENTIAL</a:t>
            </a:r>
          </a:p>
        </p:txBody>
      </p:sp>
    </p:spTree>
    <p:extLst>
      <p:ext uri="{BB962C8B-B14F-4D97-AF65-F5344CB8AC3E}">
        <p14:creationId xmlns:p14="http://schemas.microsoft.com/office/powerpoint/2010/main" val="358827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1" y="6391190"/>
            <a:ext cx="1299104" cy="34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751719" y="2887927"/>
            <a:ext cx="10699750" cy="11430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6101292" y="4255824"/>
            <a:ext cx="5349875" cy="305593"/>
          </a:xfrm>
          <a:prstGeom prst="rect">
            <a:avLst/>
          </a:prstGeom>
        </p:spPr>
        <p:txBody>
          <a:bodyPr>
            <a:normAutofit/>
          </a:bodyPr>
          <a:lstStyle>
            <a:lvl1pPr marL="0" indent="0" algn="r">
              <a:buNone/>
              <a:defRPr sz="15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0" name="TextBox 9"/>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chemeClr val="bg1"/>
                </a:solidFill>
                <a:latin typeface="Century Gothic" charset="0"/>
                <a:ea typeface="Century Gothic" charset="0"/>
                <a:cs typeface="Century Gothic" charset="0"/>
              </a:rPr>
              <a:t>CONFIDENTIAL</a:t>
            </a:r>
          </a:p>
        </p:txBody>
      </p:sp>
      <p:cxnSp>
        <p:nvCxnSpPr>
          <p:cNvPr id="15" name="Straight Connector 14"/>
          <p:cNvCxnSpPr/>
          <p:nvPr/>
        </p:nvCxnSpPr>
        <p:spPr>
          <a:xfrm>
            <a:off x="2147094" y="6547115"/>
            <a:ext cx="10044906"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0" y="1"/>
            <a:ext cx="105833" cy="68580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20" name="Text Placeholder 16"/>
          <p:cNvSpPr>
            <a:spLocks noGrp="1"/>
          </p:cNvSpPr>
          <p:nvPr>
            <p:ph type="body" sz="quarter" idx="15" hasCustomPrompt="1"/>
          </p:nvPr>
        </p:nvSpPr>
        <p:spPr>
          <a:xfrm>
            <a:off x="5738001" y="6238875"/>
            <a:ext cx="6454000" cy="308240"/>
          </a:xfrm>
          <a:prstGeom prst="rect">
            <a:avLst/>
          </a:prstGeom>
        </p:spPr>
        <p:txBody>
          <a:bodyPr/>
          <a:lstStyle>
            <a:lvl1pPr marL="0" indent="0">
              <a:buNone/>
              <a:defRPr sz="1000" baseline="0">
                <a:solidFill>
                  <a:schemeClr val="bg1"/>
                </a:solidFill>
              </a:defRPr>
            </a:lvl1pPr>
          </a:lstStyle>
          <a:p>
            <a:pPr lvl="0"/>
            <a:r>
              <a:rPr lang="en-US" dirty="0"/>
              <a:t>Source:</a:t>
            </a:r>
          </a:p>
        </p:txBody>
      </p:sp>
    </p:spTree>
    <p:extLst>
      <p:ext uri="{BB962C8B-B14F-4D97-AF65-F5344CB8AC3E}">
        <p14:creationId xmlns:p14="http://schemas.microsoft.com/office/powerpoint/2010/main" val="12511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71833-07FD-44E2-B852-20F72C027D0A}" type="slidenum">
              <a:rPr lang="en-US" smtClean="0"/>
              <a:t>‹#›</a:t>
            </a:fld>
            <a:endParaRPr lang="en-US"/>
          </a:p>
        </p:txBody>
      </p:sp>
    </p:spTree>
    <p:extLst>
      <p:ext uri="{BB962C8B-B14F-4D97-AF65-F5344CB8AC3E}">
        <p14:creationId xmlns:p14="http://schemas.microsoft.com/office/powerpoint/2010/main" val="313033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71833-07FD-44E2-B852-20F72C027D0A}" type="slidenum">
              <a:rPr lang="en-US" smtClean="0"/>
              <a:t>‹#›</a:t>
            </a:fld>
            <a:endParaRPr lang="en-US"/>
          </a:p>
        </p:txBody>
      </p:sp>
    </p:spTree>
    <p:extLst>
      <p:ext uri="{BB962C8B-B14F-4D97-AF65-F5344CB8AC3E}">
        <p14:creationId xmlns:p14="http://schemas.microsoft.com/office/powerpoint/2010/main" val="2235563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920750" y="578735"/>
            <a:ext cx="10661650" cy="549537"/>
          </a:xfrm>
          <a:prstGeom prst="rect">
            <a:avLst/>
          </a:prstGeom>
        </p:spPr>
        <p:txBody>
          <a:body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5" name="Content Placeholder 2"/>
          <p:cNvSpPr>
            <a:spLocks noGrp="1"/>
          </p:cNvSpPr>
          <p:nvPr>
            <p:ph sz="half" idx="1"/>
          </p:nvPr>
        </p:nvSpPr>
        <p:spPr>
          <a:xfrm>
            <a:off x="920750" y="1762390"/>
            <a:ext cx="5049858" cy="445900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7"/>
          <p:cNvSpPr>
            <a:spLocks noGrp="1"/>
          </p:cNvSpPr>
          <p:nvPr>
            <p:ph type="body" sz="quarter" idx="11" hasCustomPrompt="1"/>
          </p:nvPr>
        </p:nvSpPr>
        <p:spPr>
          <a:xfrm>
            <a:off x="2160636" y="6555771"/>
            <a:ext cx="992628" cy="254000"/>
          </a:xfrm>
          <a:prstGeom prst="rect">
            <a:avLst/>
          </a:prstGeom>
        </p:spPr>
        <p:txBody>
          <a:bodyPr/>
          <a:lstStyle>
            <a:lvl1pPr marL="0" indent="0">
              <a:buNone/>
              <a:defRPr sz="1000" b="1" i="0" spc="167"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3453004" y="6555771"/>
            <a:ext cx="992628" cy="254000"/>
          </a:xfrm>
          <a:prstGeom prst="rect">
            <a:avLst/>
          </a:prstGeom>
        </p:spPr>
        <p:txBody>
          <a:bodyPr/>
          <a:lstStyle>
            <a:lvl1pPr marL="0" indent="0">
              <a:buNone/>
              <a:defRPr sz="1000" b="1" i="0" spc="167"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4745373" y="6555771"/>
            <a:ext cx="992628" cy="254000"/>
          </a:xfrm>
          <a:prstGeom prst="rect">
            <a:avLst/>
          </a:prstGeom>
        </p:spPr>
        <p:txBody>
          <a:bodyPr/>
          <a:lstStyle>
            <a:lvl1pPr marL="0" indent="0">
              <a:buNone/>
              <a:defRPr sz="1000" b="1" i="0" spc="167" baseline="0">
                <a:solidFill>
                  <a:srgbClr val="A21727"/>
                </a:solidFill>
              </a:defRPr>
            </a:lvl1pPr>
          </a:lstStyle>
          <a:p>
            <a:pPr lvl="0"/>
            <a:r>
              <a:rPr lang="en-US" dirty="0"/>
              <a:t>MISC</a:t>
            </a:r>
          </a:p>
        </p:txBody>
      </p:sp>
      <p:pic>
        <p:nvPicPr>
          <p:cNvPr id="14" name="Picture 13" descr="U Health_horizontal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605823"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6532543" y="1762390"/>
            <a:ext cx="5049858" cy="445900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6"/>
          <p:cNvSpPr>
            <a:spLocks noGrp="1"/>
          </p:cNvSpPr>
          <p:nvPr>
            <p:ph type="body" sz="quarter" idx="16" hasCustomPrompt="1"/>
          </p:nvPr>
        </p:nvSpPr>
        <p:spPr>
          <a:xfrm>
            <a:off x="5738001" y="6238875"/>
            <a:ext cx="6454000" cy="308240"/>
          </a:xfrm>
          <a:prstGeom prst="rect">
            <a:avLst/>
          </a:prstGeom>
        </p:spPr>
        <p:txBody>
          <a:bodyPr/>
          <a:lstStyle>
            <a:lvl1pPr marL="0" indent="0">
              <a:buNone/>
              <a:defRPr sz="1000" baseline="0">
                <a:solidFill>
                  <a:srgbClr val="A31527"/>
                </a:solidFill>
              </a:defRPr>
            </a:lvl1pPr>
          </a:lstStyle>
          <a:p>
            <a:pPr lvl="0"/>
            <a:r>
              <a:rPr lang="en-US" dirty="0"/>
              <a:t>Source:</a:t>
            </a:r>
          </a:p>
        </p:txBody>
      </p:sp>
      <p:sp>
        <p:nvSpPr>
          <p:cNvPr id="17" name="TextBox 16"/>
          <p:cNvSpPr txBox="1"/>
          <p:nvPr userDrawn="1"/>
        </p:nvSpPr>
        <p:spPr>
          <a:xfrm>
            <a:off x="8510846" y="6538460"/>
            <a:ext cx="3474203" cy="246221"/>
          </a:xfrm>
          <a:prstGeom prst="rect">
            <a:avLst/>
          </a:prstGeom>
          <a:noFill/>
        </p:spPr>
        <p:txBody>
          <a:bodyPr wrap="square">
            <a:spAutoFit/>
          </a:bodyPr>
          <a:lstStyle/>
          <a:p>
            <a:pPr eaLnBrk="1" hangingPunct="1">
              <a:defRPr/>
            </a:pPr>
            <a:r>
              <a:rPr lang="de-DE" sz="1000" b="1" spc="250" baseline="0" dirty="0">
                <a:solidFill>
                  <a:schemeClr val="bg1"/>
                </a:solidFill>
                <a:latin typeface="Century Gothic" charset="0"/>
                <a:ea typeface="Century Gothic" charset="0"/>
                <a:cs typeface="Century Gothic" charset="0"/>
              </a:rPr>
              <a:t>©</a:t>
            </a:r>
            <a:r>
              <a:rPr lang="en-US" sz="1000" b="1" spc="250" baseline="0" dirty="0">
                <a:solidFill>
                  <a:srgbClr val="C00000"/>
                </a:solidFill>
                <a:latin typeface="Century Gothic" charset="0"/>
                <a:ea typeface="Century Gothic" charset="0"/>
                <a:cs typeface="Century Gothic" charset="0"/>
              </a:rPr>
              <a:t>UNIVERSITY OF UTAH HEALTH, 2021</a:t>
            </a:r>
            <a:endParaRPr lang="en-US" sz="1000" b="1" spc="250" dirty="0">
              <a:solidFill>
                <a:srgbClr val="C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7816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chemeClr val="bg1"/>
                </a:solidFill>
                <a:latin typeface="Century Gothic" charset="0"/>
                <a:ea typeface="Century Gothic" charset="0"/>
                <a:cs typeface="Century Gothic" charset="0"/>
              </a:rPr>
              <a:t>CONFIDENTIAL</a:t>
            </a:r>
          </a:p>
        </p:txBody>
      </p:sp>
      <p:cxnSp>
        <p:nvCxnSpPr>
          <p:cNvPr id="4" name="Straight Connector 3"/>
          <p:cNvCxnSpPr/>
          <p:nvPr/>
        </p:nvCxnSpPr>
        <p:spPr>
          <a:xfrm flipV="1">
            <a:off x="3028157" y="3944937"/>
            <a:ext cx="6096000" cy="5292"/>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3" descr="U Health_horizontal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574" y="4173803"/>
            <a:ext cx="2071688" cy="54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3028157" y="2622097"/>
            <a:ext cx="6096000" cy="1436688"/>
          </a:xfrm>
          <a:prstGeom prst="rect">
            <a:avLst/>
          </a:prstGeom>
        </p:spPr>
        <p:txBody>
          <a:bodyPr>
            <a:noAutofit/>
          </a:bodyPr>
          <a:lstStyle>
            <a:lvl1pPr marL="0" indent="0" algn="ctr">
              <a:buNone/>
              <a:defRPr sz="6666" b="0" i="0" spc="167" baseline="0">
                <a:solidFill>
                  <a:schemeClr val="bg1"/>
                </a:solidFill>
                <a:latin typeface="Century Gothic" charset="0"/>
                <a:ea typeface="Century Gothic" charset="0"/>
                <a:cs typeface="Century Gothic" charset="0"/>
              </a:defRPr>
            </a:lvl1pPr>
          </a:lstStyle>
          <a:p>
            <a:pPr lvl="0"/>
            <a:r>
              <a:rPr lang="en-US" dirty="0"/>
              <a:t>TITLE</a:t>
            </a:r>
          </a:p>
        </p:txBody>
      </p:sp>
      <p:sp>
        <p:nvSpPr>
          <p:cNvPr id="18" name="Text Placeholder 17"/>
          <p:cNvSpPr>
            <a:spLocks noGrp="1"/>
          </p:cNvSpPr>
          <p:nvPr>
            <p:ph type="body" sz="quarter" idx="11" hasCustomPrompt="1"/>
          </p:nvPr>
        </p:nvSpPr>
        <p:spPr>
          <a:xfrm>
            <a:off x="2160636" y="6555771"/>
            <a:ext cx="992628" cy="254000"/>
          </a:xfrm>
          <a:prstGeom prst="rect">
            <a:avLst/>
          </a:prstGeom>
        </p:spPr>
        <p:txBody>
          <a:bodyPr/>
          <a:lstStyle>
            <a:lvl1pPr marL="0" indent="0">
              <a:buNone/>
              <a:defRPr sz="1000" b="1" i="0" spc="167" baseline="0">
                <a:solidFill>
                  <a:schemeClr val="bg1"/>
                </a:solidFill>
              </a:defRPr>
            </a:lvl1pPr>
          </a:lstStyle>
          <a:p>
            <a:pPr lvl="0"/>
            <a:r>
              <a:rPr lang="en-US" dirty="0"/>
              <a:t>@HANDLE</a:t>
            </a:r>
          </a:p>
        </p:txBody>
      </p:sp>
      <p:sp>
        <p:nvSpPr>
          <p:cNvPr id="19" name="Text Placeholder 17"/>
          <p:cNvSpPr>
            <a:spLocks noGrp="1"/>
          </p:cNvSpPr>
          <p:nvPr>
            <p:ph type="body" sz="quarter" idx="12" hasCustomPrompt="1"/>
          </p:nvPr>
        </p:nvSpPr>
        <p:spPr>
          <a:xfrm>
            <a:off x="3453004" y="6555771"/>
            <a:ext cx="992628" cy="254000"/>
          </a:xfrm>
          <a:prstGeom prst="rect">
            <a:avLst/>
          </a:prstGeom>
        </p:spPr>
        <p:txBody>
          <a:bodyPr/>
          <a:lstStyle>
            <a:lvl1pPr marL="0" indent="0">
              <a:buNone/>
              <a:defRPr sz="1000" b="1" i="0" spc="167" baseline="0">
                <a:solidFill>
                  <a:schemeClr val="bg1"/>
                </a:solidFill>
              </a:defRPr>
            </a:lvl1pPr>
          </a:lstStyle>
          <a:p>
            <a:pPr lvl="0"/>
            <a:r>
              <a:rPr lang="en-US" dirty="0"/>
              <a:t>HASHTAG</a:t>
            </a:r>
          </a:p>
        </p:txBody>
      </p:sp>
      <p:sp>
        <p:nvSpPr>
          <p:cNvPr id="20" name="Text Placeholder 17"/>
          <p:cNvSpPr>
            <a:spLocks noGrp="1"/>
          </p:cNvSpPr>
          <p:nvPr>
            <p:ph type="body" sz="quarter" idx="13" hasCustomPrompt="1"/>
          </p:nvPr>
        </p:nvSpPr>
        <p:spPr>
          <a:xfrm>
            <a:off x="4745373" y="6555771"/>
            <a:ext cx="992628" cy="254000"/>
          </a:xfrm>
          <a:prstGeom prst="rect">
            <a:avLst/>
          </a:prstGeom>
        </p:spPr>
        <p:txBody>
          <a:bodyPr/>
          <a:lstStyle>
            <a:lvl1pPr marL="0" indent="0">
              <a:buNone/>
              <a:defRPr sz="1000" b="1" i="0" spc="167" baseline="0">
                <a:solidFill>
                  <a:schemeClr val="bg1"/>
                </a:solidFill>
              </a:defRPr>
            </a:lvl1pPr>
          </a:lstStyle>
          <a:p>
            <a:pPr lvl="0"/>
            <a:r>
              <a:rPr lang="en-US" dirty="0"/>
              <a:t>MISC</a:t>
            </a:r>
          </a:p>
        </p:txBody>
      </p:sp>
    </p:spTree>
    <p:extLst>
      <p:ext uri="{BB962C8B-B14F-4D97-AF65-F5344CB8AC3E}">
        <p14:creationId xmlns:p14="http://schemas.microsoft.com/office/powerpoint/2010/main" val="5221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6966"/>
            <a:ext cx="12192000" cy="6864967"/>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3" name="TextBox 2"/>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rgbClr val="A21727"/>
                </a:solidFill>
                <a:latin typeface="Century Gothic" charset="0"/>
                <a:ea typeface="Century Gothic" charset="0"/>
                <a:cs typeface="Century Gothic" charset="0"/>
              </a:rPr>
              <a:t>CONFIDENTIAL</a:t>
            </a:r>
          </a:p>
        </p:txBody>
      </p:sp>
      <p:sp>
        <p:nvSpPr>
          <p:cNvPr id="9" name="Text Placeholder 8"/>
          <p:cNvSpPr>
            <a:spLocks noGrp="1"/>
          </p:cNvSpPr>
          <p:nvPr>
            <p:ph type="body" sz="quarter" idx="10" hasCustomPrompt="1"/>
          </p:nvPr>
        </p:nvSpPr>
        <p:spPr>
          <a:xfrm>
            <a:off x="3028157" y="2622097"/>
            <a:ext cx="6096000" cy="1436688"/>
          </a:xfrm>
          <a:prstGeom prst="rect">
            <a:avLst/>
          </a:prstGeom>
        </p:spPr>
        <p:txBody>
          <a:bodyPr>
            <a:noAutofit/>
          </a:bodyPr>
          <a:lstStyle>
            <a:lvl1pPr marL="0" indent="0" algn="ctr">
              <a:buNone/>
              <a:defRPr sz="6666" b="0" i="0" spc="167" baseline="0">
                <a:solidFill>
                  <a:srgbClr val="A21727"/>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094" y="4163219"/>
            <a:ext cx="2055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flipV="1">
            <a:off x="3028157" y="3944937"/>
            <a:ext cx="6096000" cy="5292"/>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39" name="Text Placeholder 5"/>
          <p:cNvSpPr>
            <a:spLocks noGrp="1"/>
          </p:cNvSpPr>
          <p:nvPr>
            <p:ph type="body" sz="quarter" idx="17" hasCustomPrompt="1"/>
          </p:nvPr>
        </p:nvSpPr>
        <p:spPr>
          <a:xfrm>
            <a:off x="2160438" y="6552021"/>
            <a:ext cx="992188" cy="254000"/>
          </a:xfrm>
          <a:prstGeom prst="rect">
            <a:avLst/>
          </a:prstGeom>
        </p:spPr>
        <p:txBody>
          <a:bodyPr/>
          <a:lstStyle>
            <a:lvl1pPr marL="0" indent="0">
              <a:buNone/>
              <a:defRPr sz="1000" b="1" spc="167" baseline="0">
                <a:solidFill>
                  <a:srgbClr val="A21727"/>
                </a:solidFill>
              </a:defRPr>
            </a:lvl1pPr>
          </a:lstStyle>
          <a:p>
            <a:pPr lvl="0"/>
            <a:r>
              <a:rPr lang="en-US" dirty="0"/>
              <a:t>@HANDLE</a:t>
            </a:r>
          </a:p>
        </p:txBody>
      </p:sp>
      <p:sp>
        <p:nvSpPr>
          <p:cNvPr id="40" name="Text Placeholder 5"/>
          <p:cNvSpPr>
            <a:spLocks noGrp="1"/>
          </p:cNvSpPr>
          <p:nvPr>
            <p:ph type="body" sz="quarter" idx="18" hasCustomPrompt="1"/>
          </p:nvPr>
        </p:nvSpPr>
        <p:spPr>
          <a:xfrm>
            <a:off x="3453004" y="6552021"/>
            <a:ext cx="992188" cy="254000"/>
          </a:xfrm>
          <a:prstGeom prst="rect">
            <a:avLst/>
          </a:prstGeom>
        </p:spPr>
        <p:txBody>
          <a:bodyPr/>
          <a:lstStyle>
            <a:lvl1pPr marL="0" indent="0">
              <a:buNone/>
              <a:defRPr sz="1000" b="1" spc="167" baseline="0">
                <a:solidFill>
                  <a:srgbClr val="A21727"/>
                </a:solidFill>
              </a:defRPr>
            </a:lvl1pPr>
          </a:lstStyle>
          <a:p>
            <a:pPr lvl="0"/>
            <a:r>
              <a:rPr lang="en-US" dirty="0"/>
              <a:t>HASHTAG</a:t>
            </a:r>
          </a:p>
        </p:txBody>
      </p:sp>
      <p:sp>
        <p:nvSpPr>
          <p:cNvPr id="41" name="Text Placeholder 5"/>
          <p:cNvSpPr>
            <a:spLocks noGrp="1"/>
          </p:cNvSpPr>
          <p:nvPr>
            <p:ph type="body" sz="quarter" idx="19" hasCustomPrompt="1"/>
          </p:nvPr>
        </p:nvSpPr>
        <p:spPr>
          <a:xfrm>
            <a:off x="4745813" y="6552021"/>
            <a:ext cx="992188" cy="254000"/>
          </a:xfrm>
          <a:prstGeom prst="rect">
            <a:avLst/>
          </a:prstGeom>
        </p:spPr>
        <p:txBody>
          <a:bodyPr/>
          <a:lstStyle>
            <a:lvl1pPr marL="0" indent="0">
              <a:buNone/>
              <a:defRPr sz="1000" b="1" spc="167" baseline="0">
                <a:solidFill>
                  <a:srgbClr val="A21727"/>
                </a:solidFill>
              </a:defRPr>
            </a:lvl1pPr>
          </a:lstStyle>
          <a:p>
            <a:pPr lvl="0"/>
            <a:r>
              <a:rPr lang="en-US" dirty="0"/>
              <a:t>MISC</a:t>
            </a:r>
          </a:p>
        </p:txBody>
      </p:sp>
    </p:spTree>
    <p:extLst>
      <p:ext uri="{BB962C8B-B14F-4D97-AF65-F5344CB8AC3E}">
        <p14:creationId xmlns:p14="http://schemas.microsoft.com/office/powerpoint/2010/main" val="2756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0750" y="578735"/>
            <a:ext cx="10661650" cy="549537"/>
          </a:xfrm>
          <a:prstGeom prst="rect">
            <a:avLst/>
          </a:prstGeom>
        </p:spPr>
        <p:txBody>
          <a:body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5" name="Content Placeholder 2"/>
          <p:cNvSpPr>
            <a:spLocks noGrp="1"/>
          </p:cNvSpPr>
          <p:nvPr>
            <p:ph sz="half" idx="1"/>
          </p:nvPr>
        </p:nvSpPr>
        <p:spPr>
          <a:xfrm>
            <a:off x="920750" y="1762390"/>
            <a:ext cx="10563678" cy="445900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2160636" y="6555771"/>
            <a:ext cx="992628" cy="254000"/>
          </a:xfrm>
          <a:prstGeom prst="rect">
            <a:avLst/>
          </a:prstGeom>
        </p:spPr>
        <p:txBody>
          <a:bodyPr/>
          <a:lstStyle>
            <a:lvl1pPr marL="0" indent="0">
              <a:buNone/>
              <a:defRPr sz="1000" b="1" i="0" spc="167"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3453004" y="6555771"/>
            <a:ext cx="992628" cy="254000"/>
          </a:xfrm>
          <a:prstGeom prst="rect">
            <a:avLst/>
          </a:prstGeom>
        </p:spPr>
        <p:txBody>
          <a:bodyPr/>
          <a:lstStyle>
            <a:lvl1pPr marL="0" indent="0">
              <a:buNone/>
              <a:defRPr sz="1000" b="1" i="0" spc="167"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4745373" y="6555771"/>
            <a:ext cx="992628" cy="254000"/>
          </a:xfrm>
          <a:prstGeom prst="rect">
            <a:avLst/>
          </a:prstGeom>
        </p:spPr>
        <p:txBody>
          <a:bodyPr/>
          <a:lstStyle>
            <a:lvl1pPr marL="0" indent="0">
              <a:buNone/>
              <a:defRPr sz="1000" b="1" i="0" spc="167" baseline="0">
                <a:solidFill>
                  <a:srgbClr val="A21727"/>
                </a:solidFill>
              </a:defRPr>
            </a:lvl1pPr>
          </a:lstStyle>
          <a:p>
            <a:pPr lvl="0"/>
            <a:r>
              <a:rPr lang="en-US" dirty="0"/>
              <a:t>MISC</a:t>
            </a:r>
          </a:p>
        </p:txBody>
      </p:sp>
      <p:pic>
        <p:nvPicPr>
          <p:cNvPr id="14" name="Picture 13" descr="U Health_horizontal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605823"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5738001" y="6238875"/>
            <a:ext cx="6454000" cy="308240"/>
          </a:xfrm>
          <a:prstGeom prst="rect">
            <a:avLst/>
          </a:prstGeom>
        </p:spPr>
        <p:txBody>
          <a:bodyPr/>
          <a:lstStyle>
            <a:lvl1pPr marL="0" indent="0">
              <a:buNone/>
              <a:defRPr sz="1000" baseline="0">
                <a:solidFill>
                  <a:srgbClr val="A31527"/>
                </a:solidFill>
              </a:defRPr>
            </a:lvl1pPr>
          </a:lstStyle>
          <a:p>
            <a:pPr lvl="0"/>
            <a:r>
              <a:rPr lang="en-US" dirty="0"/>
              <a:t>Source:</a:t>
            </a:r>
          </a:p>
        </p:txBody>
      </p:sp>
    </p:spTree>
    <p:extLst>
      <p:ext uri="{BB962C8B-B14F-4D97-AF65-F5344CB8AC3E}">
        <p14:creationId xmlns:p14="http://schemas.microsoft.com/office/powerpoint/2010/main" val="253734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10" name="TextBox 9"/>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rgbClr val="A21727"/>
                </a:solidFill>
                <a:latin typeface="Century Gothic" charset="0"/>
                <a:ea typeface="Century Gothic" charset="0"/>
                <a:cs typeface="Century Gothic" charset="0"/>
              </a:rPr>
              <a:t>CONFIDENTIAL</a:t>
            </a:r>
          </a:p>
        </p:txBody>
      </p:sp>
      <p:pic>
        <p:nvPicPr>
          <p:cNvPr id="14" name="Picture 13" descr="U Health_horizontal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60636" y="6547115"/>
            <a:ext cx="10031364"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5738001" y="6238875"/>
            <a:ext cx="6454000" cy="308240"/>
          </a:xfrm>
          <a:prstGeom prst="rect">
            <a:avLst/>
          </a:prstGeom>
        </p:spPr>
        <p:txBody>
          <a:bodyPr/>
          <a:lstStyle>
            <a:lvl1pPr marL="0" indent="0">
              <a:buNone/>
              <a:defRPr sz="1000" baseline="0">
                <a:solidFill>
                  <a:srgbClr val="A31527"/>
                </a:solidFill>
              </a:defRPr>
            </a:lvl1pPr>
          </a:lstStyle>
          <a:p>
            <a:pPr lvl="0"/>
            <a:r>
              <a:rPr lang="en-US" dirty="0"/>
              <a:t>Source:</a:t>
            </a:r>
          </a:p>
        </p:txBody>
      </p:sp>
    </p:spTree>
    <p:extLst>
      <p:ext uri="{BB962C8B-B14F-4D97-AF65-F5344CB8AC3E}">
        <p14:creationId xmlns:p14="http://schemas.microsoft.com/office/powerpoint/2010/main" val="204199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920750" y="578735"/>
            <a:ext cx="10661650" cy="549537"/>
          </a:xfrm>
          <a:prstGeom prst="rect">
            <a:avLst/>
          </a:prstGeom>
        </p:spPr>
        <p:txBody>
          <a:body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10" name="TextBox 9"/>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rgbClr val="A21727"/>
                </a:solidFill>
                <a:latin typeface="Century Gothic" charset="0"/>
                <a:ea typeface="Century Gothic" charset="0"/>
                <a:cs typeface="Century Gothic" charset="0"/>
              </a:rPr>
              <a:t>CONFIDENTIAL</a:t>
            </a:r>
          </a:p>
        </p:txBody>
      </p:sp>
      <p:pic>
        <p:nvPicPr>
          <p:cNvPr id="14" name="Picture 13" descr="U Health_horizontal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457605" y="6536462"/>
            <a:ext cx="9734395" cy="17929"/>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5738001" y="6238875"/>
            <a:ext cx="6454000" cy="308240"/>
          </a:xfrm>
          <a:prstGeom prst="rect">
            <a:avLst/>
          </a:prstGeom>
        </p:spPr>
        <p:txBody>
          <a:bodyPr/>
          <a:lstStyle>
            <a:lvl1pPr marL="0" indent="0">
              <a:buNone/>
              <a:defRPr sz="1000" baseline="0">
                <a:solidFill>
                  <a:srgbClr val="A31527"/>
                </a:solidFill>
              </a:defRPr>
            </a:lvl1pPr>
          </a:lstStyle>
          <a:p>
            <a:pPr lvl="0"/>
            <a:r>
              <a:rPr lang="en-US" dirty="0"/>
              <a:t>Source:</a:t>
            </a:r>
          </a:p>
        </p:txBody>
      </p:sp>
    </p:spTree>
    <p:extLst>
      <p:ext uri="{BB962C8B-B14F-4D97-AF65-F5344CB8AC3E}">
        <p14:creationId xmlns:p14="http://schemas.microsoft.com/office/powerpoint/2010/main" val="73961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920750" y="578735"/>
            <a:ext cx="10661650" cy="549537"/>
          </a:xfrm>
          <a:prstGeom prst="rect">
            <a:avLst/>
          </a:prstGeom>
        </p:spPr>
        <p:txBody>
          <a:body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5" name="Content Placeholder 2"/>
          <p:cNvSpPr>
            <a:spLocks noGrp="1"/>
          </p:cNvSpPr>
          <p:nvPr>
            <p:ph sz="half" idx="1"/>
          </p:nvPr>
        </p:nvSpPr>
        <p:spPr>
          <a:xfrm>
            <a:off x="920750" y="1762390"/>
            <a:ext cx="5049858" cy="445900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rgbClr val="A21727"/>
                </a:solidFill>
                <a:latin typeface="Century Gothic" charset="0"/>
                <a:ea typeface="Century Gothic" charset="0"/>
                <a:cs typeface="Century Gothic" charset="0"/>
              </a:rPr>
              <a:t>CONFIDENTIAL</a:t>
            </a:r>
          </a:p>
        </p:txBody>
      </p:sp>
      <p:pic>
        <p:nvPicPr>
          <p:cNvPr id="14" name="Picture 13" descr="U Health_horizontal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044906" cy="14552"/>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6532543" y="1762390"/>
            <a:ext cx="5049858" cy="445900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6"/>
          <p:cNvSpPr>
            <a:spLocks noGrp="1"/>
          </p:cNvSpPr>
          <p:nvPr>
            <p:ph type="body" sz="quarter" idx="16" hasCustomPrompt="1"/>
          </p:nvPr>
        </p:nvSpPr>
        <p:spPr>
          <a:xfrm>
            <a:off x="5738001" y="6238875"/>
            <a:ext cx="6454000" cy="308240"/>
          </a:xfrm>
          <a:prstGeom prst="rect">
            <a:avLst/>
          </a:prstGeom>
        </p:spPr>
        <p:txBody>
          <a:bodyPr/>
          <a:lstStyle>
            <a:lvl1pPr marL="0" indent="0">
              <a:buNone/>
              <a:defRPr sz="1000" baseline="0">
                <a:solidFill>
                  <a:srgbClr val="A31527"/>
                </a:solidFill>
              </a:defRPr>
            </a:lvl1pPr>
          </a:lstStyle>
          <a:p>
            <a:pPr lvl="0"/>
            <a:r>
              <a:rPr lang="en-US" dirty="0"/>
              <a:t>Source:</a:t>
            </a:r>
          </a:p>
        </p:txBody>
      </p:sp>
    </p:spTree>
    <p:extLst>
      <p:ext uri="{BB962C8B-B14F-4D97-AF65-F5344CB8AC3E}">
        <p14:creationId xmlns:p14="http://schemas.microsoft.com/office/powerpoint/2010/main" val="42347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920750" y="578735"/>
            <a:ext cx="10661650" cy="549537"/>
          </a:xfrm>
          <a:prstGeom prst="rect">
            <a:avLst/>
          </a:prstGeom>
        </p:spPr>
        <p:txBody>
          <a:body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
        <p:nvSpPr>
          <p:cNvPr id="10" name="TextBox 9"/>
          <p:cNvSpPr txBox="1"/>
          <p:nvPr/>
        </p:nvSpPr>
        <p:spPr>
          <a:xfrm>
            <a:off x="10492053" y="6561667"/>
            <a:ext cx="2975239" cy="246221"/>
          </a:xfrm>
          <a:prstGeom prst="rect">
            <a:avLst/>
          </a:prstGeom>
          <a:noFill/>
        </p:spPr>
        <p:txBody>
          <a:bodyPr>
            <a:spAutoFit/>
          </a:bodyPr>
          <a:lstStyle/>
          <a:p>
            <a:pPr eaLnBrk="1" hangingPunct="1">
              <a:defRPr/>
            </a:pPr>
            <a:r>
              <a:rPr lang="en-US" sz="1000" b="1" spc="250" dirty="0">
                <a:solidFill>
                  <a:srgbClr val="A21727"/>
                </a:solidFill>
                <a:latin typeface="Century Gothic" charset="0"/>
                <a:ea typeface="Century Gothic" charset="0"/>
                <a:cs typeface="Century Gothic" charset="0"/>
              </a:rPr>
              <a:t>CONFIDENTIAL</a:t>
            </a:r>
          </a:p>
        </p:txBody>
      </p:sp>
      <p:pic>
        <p:nvPicPr>
          <p:cNvPr id="14" name="Picture 13" descr="U Health_horizontal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9963390" cy="14552"/>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71542" y="1348888"/>
            <a:ext cx="12774135" cy="4862859"/>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2400"/>
          </a:p>
        </p:txBody>
      </p:sp>
      <p:sp>
        <p:nvSpPr>
          <p:cNvPr id="18" name="Text Placeholder 16"/>
          <p:cNvSpPr>
            <a:spLocks noGrp="1"/>
          </p:cNvSpPr>
          <p:nvPr>
            <p:ph type="body" sz="quarter" idx="15" hasCustomPrompt="1"/>
          </p:nvPr>
        </p:nvSpPr>
        <p:spPr>
          <a:xfrm>
            <a:off x="5738001" y="6238875"/>
            <a:ext cx="6454000" cy="308240"/>
          </a:xfrm>
          <a:prstGeom prst="rect">
            <a:avLst/>
          </a:prstGeom>
        </p:spPr>
        <p:txBody>
          <a:bodyPr/>
          <a:lstStyle>
            <a:lvl1pPr marL="0" indent="0">
              <a:buNone/>
              <a:defRPr sz="1000" baseline="0">
                <a:solidFill>
                  <a:srgbClr val="A31527"/>
                </a:solidFill>
              </a:defRPr>
            </a:lvl1pPr>
          </a:lstStyle>
          <a:p>
            <a:pPr lvl="0"/>
            <a:r>
              <a:rPr lang="en-US" dirty="0"/>
              <a:t>Source:</a:t>
            </a:r>
          </a:p>
        </p:txBody>
      </p:sp>
    </p:spTree>
    <p:extLst>
      <p:ext uri="{BB962C8B-B14F-4D97-AF65-F5344CB8AC3E}">
        <p14:creationId xmlns:p14="http://schemas.microsoft.com/office/powerpoint/2010/main" val="1073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
        <p:nvSpPr>
          <p:cNvPr id="3" name="Rectangle 2"/>
          <p:cNvSpPr/>
          <p:nvPr/>
        </p:nvSpPr>
        <p:spPr>
          <a:xfrm>
            <a:off x="0" y="1"/>
            <a:ext cx="105833" cy="68580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p>
        </p:txBody>
      </p:sp>
    </p:spTree>
    <p:extLst>
      <p:ext uri="{BB962C8B-B14F-4D97-AF65-F5344CB8AC3E}">
        <p14:creationId xmlns:p14="http://schemas.microsoft.com/office/powerpoint/2010/main" val="395456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9434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7" r:id="rId11"/>
    <p:sldLayoutId id="2147483698" r:id="rId12"/>
    <p:sldLayoutId id="214748369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6" rtl="0" eaLnBrk="1" latinLnBrk="0" hangingPunct="1">
        <a:spcBef>
          <a:spcPct val="0"/>
        </a:spcBef>
        <a:buNone/>
        <a:defRPr sz="3733" b="0" i="0" kern="1200" cap="all" baseline="0">
          <a:solidFill>
            <a:srgbClr val="B01C32"/>
          </a:solidFill>
          <a:latin typeface="Century Gothic" charset="0"/>
          <a:ea typeface="+mj-ea"/>
          <a:cs typeface="Avenir Roman"/>
        </a:defRPr>
      </a:lvl1pPr>
    </p:titleStyle>
    <p:bodyStyle>
      <a:lvl1pPr marL="457182" indent="-457182" algn="l" defTabSz="609576" rtl="0" eaLnBrk="1" latinLnBrk="0" hangingPunct="1">
        <a:spcBef>
          <a:spcPct val="20000"/>
        </a:spcBef>
        <a:buFont typeface="Arial"/>
        <a:buChar char="•"/>
        <a:defRPr sz="3733" b="0" i="0" kern="1200" baseline="0">
          <a:solidFill>
            <a:schemeClr val="tx1">
              <a:lumMod val="65000"/>
              <a:lumOff val="35000"/>
            </a:schemeClr>
          </a:solidFill>
          <a:latin typeface="Century Gothic" charset="0"/>
          <a:ea typeface="+mn-ea"/>
          <a:cs typeface="Avenir Roman"/>
        </a:defRPr>
      </a:lvl1pPr>
      <a:lvl2pPr marL="990560" indent="-380985" algn="l" defTabSz="609576"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mn-ea"/>
          <a:cs typeface="Avenir Roman"/>
        </a:defRPr>
      </a:lvl2pPr>
      <a:lvl3pPr marL="1523939" indent="-304788" algn="l" defTabSz="609576" rtl="0" eaLnBrk="1" latinLnBrk="0" hangingPunct="1">
        <a:spcBef>
          <a:spcPct val="20000"/>
        </a:spcBef>
        <a:buFont typeface="Arial"/>
        <a:buChar char="•"/>
        <a:defRPr sz="2667" b="0" i="0" kern="1200" baseline="0">
          <a:solidFill>
            <a:schemeClr val="tx1">
              <a:lumMod val="65000"/>
              <a:lumOff val="35000"/>
            </a:schemeClr>
          </a:solidFill>
          <a:latin typeface="Century Gothic" charset="0"/>
          <a:ea typeface="Century Gothic" charset="0"/>
          <a:cs typeface="Century Gothic" charset="0"/>
        </a:defRPr>
      </a:lvl3pPr>
      <a:lvl4pPr marL="2133515" indent="-304788" algn="l" defTabSz="609576" rtl="0" eaLnBrk="1" latinLnBrk="0" hangingPunct="1">
        <a:spcBef>
          <a:spcPct val="20000"/>
        </a:spcBef>
        <a:buFont typeface="Arial"/>
        <a:buChar char="–"/>
        <a:defRPr sz="2133" b="0" i="0" kern="1200" baseline="0">
          <a:solidFill>
            <a:schemeClr val="tx1">
              <a:lumMod val="65000"/>
              <a:lumOff val="35000"/>
            </a:schemeClr>
          </a:solidFill>
          <a:latin typeface="Century Gothic" charset="0"/>
          <a:ea typeface="+mn-ea"/>
          <a:cs typeface="Avenir Roman"/>
        </a:defRPr>
      </a:lvl4pPr>
      <a:lvl5pPr marL="2743090" indent="-304788" algn="l" defTabSz="609576" rtl="0" eaLnBrk="1" latinLnBrk="0" hangingPunct="1">
        <a:spcBef>
          <a:spcPct val="20000"/>
        </a:spcBef>
        <a:buFont typeface="Arial"/>
        <a:buChar char="»"/>
        <a:defRPr sz="1600" b="0" i="0" kern="1200" baseline="0">
          <a:solidFill>
            <a:schemeClr val="tx1">
              <a:lumMod val="65000"/>
              <a:lumOff val="35000"/>
            </a:schemeClr>
          </a:solidFill>
          <a:latin typeface="Century Gothic" charset="0"/>
          <a:ea typeface="+mn-ea"/>
          <a:cs typeface="Avenir Roman"/>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00" kern="1200">
          <a:solidFill>
            <a:schemeClr val="tx1"/>
          </a:solidFill>
          <a:latin typeface="+mn-lt"/>
          <a:ea typeface="+mn-ea"/>
          <a:cs typeface="+mn-cs"/>
        </a:defRPr>
      </a:lvl1pPr>
      <a:lvl2pPr marL="609576" algn="l" defTabSz="609576" rtl="0" eaLnBrk="1" latinLnBrk="0" hangingPunct="1">
        <a:defRPr sz="2400" kern="1200">
          <a:solidFill>
            <a:schemeClr val="tx1"/>
          </a:solidFill>
          <a:latin typeface="+mn-lt"/>
          <a:ea typeface="+mn-ea"/>
          <a:cs typeface="+mn-cs"/>
        </a:defRPr>
      </a:lvl2pPr>
      <a:lvl3pPr marL="1219151" algn="l" defTabSz="609576" rtl="0" eaLnBrk="1" latinLnBrk="0" hangingPunct="1">
        <a:defRPr sz="2400" kern="1200">
          <a:solidFill>
            <a:schemeClr val="tx1"/>
          </a:solidFill>
          <a:latin typeface="+mn-lt"/>
          <a:ea typeface="+mn-ea"/>
          <a:cs typeface="+mn-cs"/>
        </a:defRPr>
      </a:lvl3pPr>
      <a:lvl4pPr marL="1828727" algn="l" defTabSz="609576" rtl="0" eaLnBrk="1" latinLnBrk="0" hangingPunct="1">
        <a:defRPr sz="2400" kern="1200">
          <a:solidFill>
            <a:schemeClr val="tx1"/>
          </a:solidFill>
          <a:latin typeface="+mn-lt"/>
          <a:ea typeface="+mn-ea"/>
          <a:cs typeface="+mn-cs"/>
        </a:defRPr>
      </a:lvl4pPr>
      <a:lvl5pPr marL="2438302" algn="l" defTabSz="609576" rtl="0" eaLnBrk="1" latinLnBrk="0" hangingPunct="1">
        <a:defRPr sz="2400" kern="1200">
          <a:solidFill>
            <a:schemeClr val="tx1"/>
          </a:solidFill>
          <a:latin typeface="+mn-lt"/>
          <a:ea typeface="+mn-ea"/>
          <a:cs typeface="+mn-cs"/>
        </a:defRPr>
      </a:lvl5pPr>
      <a:lvl6pPr marL="3047878" algn="l" defTabSz="609576" rtl="0" eaLnBrk="1" latinLnBrk="0" hangingPunct="1">
        <a:defRPr sz="2400" kern="1200">
          <a:solidFill>
            <a:schemeClr val="tx1"/>
          </a:solidFill>
          <a:latin typeface="+mn-lt"/>
          <a:ea typeface="+mn-ea"/>
          <a:cs typeface="+mn-cs"/>
        </a:defRPr>
      </a:lvl6pPr>
      <a:lvl7pPr marL="3657454" algn="l" defTabSz="609576" rtl="0" eaLnBrk="1" latinLnBrk="0" hangingPunct="1">
        <a:defRPr sz="2400" kern="1200">
          <a:solidFill>
            <a:schemeClr val="tx1"/>
          </a:solidFill>
          <a:latin typeface="+mn-lt"/>
          <a:ea typeface="+mn-ea"/>
          <a:cs typeface="+mn-cs"/>
        </a:defRPr>
      </a:lvl7pPr>
      <a:lvl8pPr marL="4267029" algn="l" defTabSz="609576" rtl="0" eaLnBrk="1" latinLnBrk="0" hangingPunct="1">
        <a:defRPr sz="2400" kern="1200">
          <a:solidFill>
            <a:schemeClr val="tx1"/>
          </a:solidFill>
          <a:latin typeface="+mn-lt"/>
          <a:ea typeface="+mn-ea"/>
          <a:cs typeface="+mn-cs"/>
        </a:defRPr>
      </a:lvl8pPr>
      <a:lvl9pPr marL="4876605" algn="l" defTabSz="60957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orient="horz" pos="49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ccelerate.uofuhealth.utah.edu/improvement/psychological-safety-for-team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6714696/"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hoLuui9gX8"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513D5-0207-40B6-A4AE-AC362E81C266}"/>
              </a:ext>
            </a:extLst>
          </p:cNvPr>
          <p:cNvSpPr>
            <a:spLocks noGrp="1"/>
          </p:cNvSpPr>
          <p:nvPr>
            <p:ph type="body" sz="quarter" idx="10"/>
          </p:nvPr>
        </p:nvSpPr>
        <p:spPr>
          <a:xfrm>
            <a:off x="1155032" y="144380"/>
            <a:ext cx="10170693" cy="6411392"/>
          </a:xfrm>
        </p:spPr>
        <p:txBody>
          <a:bodyPr/>
          <a:lstStyle/>
          <a:p>
            <a:r>
              <a:rPr lang="en-US" dirty="0"/>
              <a:t>University of Utah Health </a:t>
            </a:r>
            <a:br>
              <a:rPr lang="en-US" dirty="0"/>
            </a:br>
            <a:r>
              <a:rPr lang="en-US" dirty="0"/>
              <a:t>Patient Safety Program</a:t>
            </a:r>
          </a:p>
        </p:txBody>
      </p:sp>
      <p:sp>
        <p:nvSpPr>
          <p:cNvPr id="3" name="Text Placeholder 2">
            <a:extLst>
              <a:ext uri="{FF2B5EF4-FFF2-40B4-BE49-F238E27FC236}">
                <a16:creationId xmlns:a16="http://schemas.microsoft.com/office/drawing/2014/main" id="{70BC446B-D7D4-414A-A275-89DB29A5A04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625C37C-C98A-438C-9498-125A477540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6E01F2F-E348-4EEE-93E3-9B27EFC6B64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18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4355" y="457699"/>
            <a:ext cx="8167495" cy="3132994"/>
          </a:xfrm>
        </p:spPr>
        <p:txBody>
          <a:bodyPr/>
          <a:lstStyle/>
          <a:p>
            <a:pPr marL="0" indent="0" algn="ctr">
              <a:buNone/>
            </a:pPr>
            <a:r>
              <a:rPr lang="en-US" b="1" dirty="0"/>
              <a:t>Fostering a psychologically safe environment leads to better learning opportunities, increased innovation, and improved patient safety. </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5"/>
          </p:nvPr>
        </p:nvSpPr>
        <p:spPr>
          <a:xfrm>
            <a:off x="5241687" y="6011216"/>
            <a:ext cx="6454000" cy="308240"/>
          </a:xfrm>
        </p:spPr>
        <p:txBody>
          <a:bodyPr/>
          <a:lstStyle/>
          <a:p>
            <a:r>
              <a:rPr lang="en-US" dirty="0">
                <a:hlinkClick r:id="rId3"/>
              </a:rPr>
              <a:t>https://accelerate.uofuhealth.utah.edu/improvement/psychological-safety-for-teams</a:t>
            </a:r>
            <a:endParaRPr lang="en-US" dirty="0"/>
          </a:p>
          <a:p>
            <a:r>
              <a:rPr lang="en-US" dirty="0"/>
              <a:t>https://www.youtube.com/watch?v=jbLjdFqrUNs</a:t>
            </a:r>
          </a:p>
        </p:txBody>
      </p:sp>
      <p:pic>
        <p:nvPicPr>
          <p:cNvPr id="8" name="Picture 7"/>
          <p:cNvPicPr>
            <a:picLocks noChangeAspect="1"/>
          </p:cNvPicPr>
          <p:nvPr/>
        </p:nvPicPr>
        <p:blipFill>
          <a:blip r:embed="rId4"/>
          <a:stretch>
            <a:fillRect/>
          </a:stretch>
        </p:blipFill>
        <p:spPr>
          <a:xfrm>
            <a:off x="7949929" y="3186462"/>
            <a:ext cx="4020125" cy="2656778"/>
          </a:xfrm>
          <a:prstGeom prst="rect">
            <a:avLst/>
          </a:prstGeom>
        </p:spPr>
      </p:pic>
      <p:sp>
        <p:nvSpPr>
          <p:cNvPr id="9" name="5-Point Star 8"/>
          <p:cNvSpPr/>
          <p:nvPr/>
        </p:nvSpPr>
        <p:spPr>
          <a:xfrm>
            <a:off x="11507428" y="316249"/>
            <a:ext cx="376518" cy="28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8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17" y="114687"/>
            <a:ext cx="10661650" cy="549537"/>
          </a:xfrm>
        </p:spPr>
        <p:txBody>
          <a:bodyPr/>
          <a:lstStyle/>
          <a:p>
            <a:r>
              <a:rPr lang="en-US" dirty="0" smtClean="0"/>
              <a:t>Interpreting the state rule </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5"/>
          </p:nvPr>
        </p:nvSpPr>
        <p:spPr/>
        <p:txBody>
          <a:bodyPr/>
          <a:lstStyle/>
          <a:p>
            <a:r>
              <a:rPr lang="en-US" dirty="0"/>
              <a:t>https://patientsafety.health.utah.gov/faq/</a:t>
            </a:r>
          </a:p>
          <a:p>
            <a:endParaRPr lang="en-US" dirty="0"/>
          </a:p>
        </p:txBody>
      </p:sp>
      <p:sp>
        <p:nvSpPr>
          <p:cNvPr id="8" name="5-Point Star 7"/>
          <p:cNvSpPr/>
          <p:nvPr/>
        </p:nvSpPr>
        <p:spPr>
          <a:xfrm>
            <a:off x="11108267" y="244357"/>
            <a:ext cx="564420" cy="534576"/>
          </a:xfrm>
          <a:prstGeom prst="star5">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446617" y="1675612"/>
            <a:ext cx="4274486" cy="1525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stretch>
            <a:fillRect/>
          </a:stretch>
        </p:blipFill>
        <p:spPr>
          <a:xfrm>
            <a:off x="446617" y="3534422"/>
            <a:ext cx="4357974" cy="8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544649" y="1979731"/>
            <a:ext cx="4176454" cy="342128"/>
          </a:xfrm>
          <a:prstGeom prst="rect">
            <a:avLst/>
          </a:prstGeom>
          <a:solidFill>
            <a:srgbClr val="FFFF00">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6617" y="3534422"/>
            <a:ext cx="4176456" cy="266137"/>
          </a:xfrm>
          <a:prstGeom prst="rect">
            <a:avLst/>
          </a:prstGeom>
          <a:solidFill>
            <a:srgbClr val="FFFF00">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6181802" y="722323"/>
            <a:ext cx="4746173" cy="5458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a:off x="4975412" y="2725271"/>
            <a:ext cx="1048870" cy="555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892" y="4890436"/>
            <a:ext cx="4926743" cy="535531"/>
          </a:xfrm>
          <a:prstGeom prst="rect">
            <a:avLst/>
          </a:prstGeom>
          <a:solidFill>
            <a:schemeClr val="accent5">
              <a:lumMod val="20000"/>
              <a:lumOff val="80000"/>
            </a:schemeClr>
          </a:solidFill>
        </p:spPr>
        <p:txBody>
          <a:bodyPr wrap="square" rtlCol="0">
            <a:spAutoFit/>
          </a:bodyPr>
          <a:lstStyle/>
          <a:p>
            <a:r>
              <a:rPr lang="en-US" dirty="0" smtClean="0">
                <a:latin typeface="Century Gothic" panose="020B0502020202020204" pitchFamily="34" charset="0"/>
              </a:rPr>
              <a:t>Improved Readability </a:t>
            </a:r>
            <a:endParaRPr lang="en-US" dirty="0">
              <a:latin typeface="Century Gothic" panose="020B0502020202020204" pitchFamily="34" charset="0"/>
            </a:endParaRPr>
          </a:p>
        </p:txBody>
      </p:sp>
    </p:spTree>
    <p:extLst>
      <p:ext uri="{BB962C8B-B14F-4D97-AF65-F5344CB8AC3E}">
        <p14:creationId xmlns:p14="http://schemas.microsoft.com/office/powerpoint/2010/main" val="28301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38" y="247041"/>
            <a:ext cx="10661650" cy="549537"/>
          </a:xfrm>
        </p:spPr>
        <p:txBody>
          <a:bodyPr/>
          <a:lstStyle/>
          <a:p>
            <a:r>
              <a:rPr lang="en-US" dirty="0" smtClean="0"/>
              <a:t>Application of the state rule </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pic>
        <p:nvPicPr>
          <p:cNvPr id="8" name="Picture 7"/>
          <p:cNvPicPr>
            <a:picLocks noChangeAspect="1"/>
          </p:cNvPicPr>
          <p:nvPr/>
        </p:nvPicPr>
        <p:blipFill rotWithShape="1">
          <a:blip r:embed="rId3"/>
          <a:srcRect t="9492"/>
          <a:stretch/>
        </p:blipFill>
        <p:spPr>
          <a:xfrm>
            <a:off x="398069" y="1189330"/>
            <a:ext cx="4517762" cy="3989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4"/>
          <a:srcRect t="11675"/>
          <a:stretch/>
        </p:blipFill>
        <p:spPr>
          <a:xfrm>
            <a:off x="6356271" y="1130262"/>
            <a:ext cx="5217459" cy="4065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ight Arrow 9"/>
          <p:cNvSpPr/>
          <p:nvPr/>
        </p:nvSpPr>
        <p:spPr>
          <a:xfrm rot="10800000">
            <a:off x="3208208" y="4641367"/>
            <a:ext cx="1482220" cy="41237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ight Arrow 10"/>
          <p:cNvSpPr/>
          <p:nvPr/>
        </p:nvSpPr>
        <p:spPr>
          <a:xfrm rot="10800000">
            <a:off x="9849168" y="1391877"/>
            <a:ext cx="1482220" cy="41237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295835" y="4699855"/>
            <a:ext cx="2563906" cy="353889"/>
          </a:xfrm>
          <a:prstGeom prst="rect">
            <a:avLst/>
          </a:prstGeom>
          <a:solidFill>
            <a:srgbClr val="CC0000">
              <a:alpha val="1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11108267" y="244357"/>
            <a:ext cx="564420" cy="534576"/>
          </a:xfrm>
          <a:prstGeom prst="star5">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6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67" y="148429"/>
            <a:ext cx="10661650" cy="549537"/>
          </a:xfrm>
        </p:spPr>
        <p:txBody>
          <a:bodyPr/>
          <a:lstStyle/>
          <a:p>
            <a:pPr algn="ctr"/>
            <a:r>
              <a:rPr lang="en-US" dirty="0" smtClean="0"/>
              <a:t>Determining Major vs. Minor Surgery or Invasive Procedure</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5"/>
          </p:nvPr>
        </p:nvSpPr>
        <p:spPr>
          <a:xfrm>
            <a:off x="851646" y="6060140"/>
            <a:ext cx="11340354" cy="308240"/>
          </a:xfrm>
        </p:spPr>
        <p:txBody>
          <a:bodyPr/>
          <a:lstStyle/>
          <a:p>
            <a:r>
              <a:rPr lang="en-US" dirty="0" err="1">
                <a:solidFill>
                  <a:schemeClr val="tx1"/>
                </a:solidFill>
              </a:rPr>
              <a:t>Solimeno</a:t>
            </a:r>
            <a:r>
              <a:rPr lang="en-US" dirty="0">
                <a:solidFill>
                  <a:schemeClr val="tx1"/>
                </a:solidFill>
              </a:rPr>
              <a:t> LP, Escobar MA, </a:t>
            </a:r>
            <a:r>
              <a:rPr lang="en-US" dirty="0" err="1">
                <a:solidFill>
                  <a:schemeClr val="tx1"/>
                </a:solidFill>
              </a:rPr>
              <a:t>Krassova</a:t>
            </a:r>
            <a:r>
              <a:rPr lang="en-US" dirty="0">
                <a:solidFill>
                  <a:schemeClr val="tx1"/>
                </a:solidFill>
              </a:rPr>
              <a:t> S, </a:t>
            </a:r>
            <a:r>
              <a:rPr lang="en-US" dirty="0" err="1">
                <a:solidFill>
                  <a:schemeClr val="tx1"/>
                </a:solidFill>
              </a:rPr>
              <a:t>Seremetis</a:t>
            </a:r>
            <a:r>
              <a:rPr lang="en-US" dirty="0">
                <a:solidFill>
                  <a:schemeClr val="tx1"/>
                </a:solidFill>
              </a:rPr>
              <a:t> S. Major and Minor Classifications for Surgery in People With Hemophilia: A Literature Review. </a:t>
            </a:r>
            <a:r>
              <a:rPr lang="en-US" i="1" dirty="0" err="1">
                <a:solidFill>
                  <a:schemeClr val="tx1"/>
                </a:solidFill>
              </a:rPr>
              <a:t>Clin</a:t>
            </a:r>
            <a:r>
              <a:rPr lang="en-US" i="1" dirty="0">
                <a:solidFill>
                  <a:schemeClr val="tx1"/>
                </a:solidFill>
              </a:rPr>
              <a:t> </a:t>
            </a:r>
            <a:r>
              <a:rPr lang="en-US" i="1" dirty="0" err="1">
                <a:solidFill>
                  <a:schemeClr val="tx1"/>
                </a:solidFill>
              </a:rPr>
              <a:t>Appl</a:t>
            </a:r>
            <a:r>
              <a:rPr lang="en-US" i="1" dirty="0">
                <a:solidFill>
                  <a:schemeClr val="tx1"/>
                </a:solidFill>
              </a:rPr>
              <a:t> </a:t>
            </a:r>
            <a:r>
              <a:rPr lang="en-US" i="1" dirty="0" err="1">
                <a:solidFill>
                  <a:schemeClr val="tx1"/>
                </a:solidFill>
              </a:rPr>
              <a:t>Thromb</a:t>
            </a:r>
            <a:r>
              <a:rPr lang="en-US" i="1" dirty="0">
                <a:solidFill>
                  <a:schemeClr val="tx1"/>
                </a:solidFill>
              </a:rPr>
              <a:t> </a:t>
            </a:r>
            <a:r>
              <a:rPr lang="en-US" i="1" dirty="0" err="1">
                <a:solidFill>
                  <a:schemeClr val="tx1"/>
                </a:solidFill>
              </a:rPr>
              <a:t>Hemost</a:t>
            </a:r>
            <a:r>
              <a:rPr lang="en-US" dirty="0">
                <a:solidFill>
                  <a:schemeClr val="tx1"/>
                </a:solidFill>
              </a:rPr>
              <a:t>. 2018;24(4):549-559. doi:10.1177/1076029617715117 </a:t>
            </a:r>
            <a:r>
              <a:rPr lang="en-US" u="sng" dirty="0">
                <a:solidFill>
                  <a:schemeClr val="tx1"/>
                </a:solidFill>
                <a:hlinkClick r:id="rId3"/>
              </a:rPr>
              <a:t>https://www.ncbi.nlm.nih.gov/pmc/articles/PMC6714696/</a:t>
            </a:r>
            <a:endParaRPr lang="en-US" dirty="0">
              <a:solidFill>
                <a:schemeClr val="tx1"/>
              </a:solidFill>
            </a:endParaRPr>
          </a:p>
          <a:p>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292530810"/>
              </p:ext>
            </p:extLst>
          </p:nvPr>
        </p:nvGraphicFramePr>
        <p:xfrm>
          <a:off x="2002095" y="1433190"/>
          <a:ext cx="7330164" cy="4439559"/>
        </p:xfrm>
        <a:graphic>
          <a:graphicData uri="http://schemas.openxmlformats.org/drawingml/2006/table">
            <a:tbl>
              <a:tblPr firstRow="1" firstCol="1" bandRow="1">
                <a:tableStyleId>{5C22544A-7EE6-4342-B048-85BDC9FD1C3A}</a:tableStyleId>
              </a:tblPr>
              <a:tblGrid>
                <a:gridCol w="1796722">
                  <a:extLst>
                    <a:ext uri="{9D8B030D-6E8A-4147-A177-3AD203B41FA5}">
                      <a16:colId xmlns:a16="http://schemas.microsoft.com/office/drawing/2014/main" val="3264434825"/>
                    </a:ext>
                  </a:extLst>
                </a:gridCol>
                <a:gridCol w="2663168">
                  <a:extLst>
                    <a:ext uri="{9D8B030D-6E8A-4147-A177-3AD203B41FA5}">
                      <a16:colId xmlns:a16="http://schemas.microsoft.com/office/drawing/2014/main" val="2543402576"/>
                    </a:ext>
                  </a:extLst>
                </a:gridCol>
                <a:gridCol w="2870274">
                  <a:extLst>
                    <a:ext uri="{9D8B030D-6E8A-4147-A177-3AD203B41FA5}">
                      <a16:colId xmlns:a16="http://schemas.microsoft.com/office/drawing/2014/main" val="2798892123"/>
                    </a:ext>
                  </a:extLst>
                </a:gridCol>
              </a:tblGrid>
              <a:tr h="326650">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tc>
                  <a:txBody>
                    <a:bodyPr/>
                    <a:lstStyle/>
                    <a:p>
                      <a:pPr marL="0" marR="0" algn="ctr">
                        <a:lnSpc>
                          <a:spcPct val="107000"/>
                        </a:lnSpc>
                        <a:spcBef>
                          <a:spcPts val="0"/>
                        </a:spcBef>
                        <a:spcAft>
                          <a:spcPts val="0"/>
                        </a:spcAft>
                      </a:pPr>
                      <a:r>
                        <a:rPr lang="en-US" sz="1000">
                          <a:effectLst/>
                        </a:rPr>
                        <a:t>Major Surgery, Operative or Invasive Procedure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tc>
                  <a:txBody>
                    <a:bodyPr/>
                    <a:lstStyle/>
                    <a:p>
                      <a:pPr marL="0" marR="0" algn="ctr">
                        <a:lnSpc>
                          <a:spcPct val="107000"/>
                        </a:lnSpc>
                        <a:spcBef>
                          <a:spcPts val="0"/>
                        </a:spcBef>
                        <a:spcAft>
                          <a:spcPts val="0"/>
                        </a:spcAft>
                      </a:pPr>
                      <a:r>
                        <a:rPr lang="en-US" sz="1000">
                          <a:effectLst/>
                        </a:rPr>
                        <a:t>Minor Surgery, or Invasive Operative Procedure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extLst>
                  <a:ext uri="{0D108BD9-81ED-4DB2-BD59-A6C34878D82A}">
                    <a16:rowId xmlns:a16="http://schemas.microsoft.com/office/drawing/2014/main" val="1107546145"/>
                  </a:ext>
                </a:extLst>
              </a:tr>
              <a:tr h="653695">
                <a:tc>
                  <a:txBody>
                    <a:bodyPr/>
                    <a:lstStyle/>
                    <a:p>
                      <a:pPr marL="0" marR="0" algn="ctr">
                        <a:lnSpc>
                          <a:spcPct val="107000"/>
                        </a:lnSpc>
                        <a:spcBef>
                          <a:spcPts val="0"/>
                        </a:spcBef>
                        <a:spcAft>
                          <a:spcPts val="0"/>
                        </a:spcAft>
                      </a:pPr>
                      <a:r>
                        <a:rPr lang="en-US" sz="1000">
                          <a:effectLst/>
                        </a:rPr>
                        <a:t>Definition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a:effectLst/>
                        </a:rPr>
                        <a:t>More extensive resection </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Damage to the skin </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Cause damage to the tissues</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A high risk of infection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a:effectLst/>
                        </a:rPr>
                        <a:t>Small incisions are made</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Risk of infection is low </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Recovery time is shorter </a:t>
                      </a:r>
                      <a:endParaRPr lang="en-US" sz="1100">
                        <a:effectLst/>
                      </a:endParaRPr>
                    </a:p>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extLst>
                  <a:ext uri="{0D108BD9-81ED-4DB2-BD59-A6C34878D82A}">
                    <a16:rowId xmlns:a16="http://schemas.microsoft.com/office/drawing/2014/main" val="1331246348"/>
                  </a:ext>
                </a:extLst>
              </a:tr>
              <a:tr h="326650">
                <a:tc>
                  <a:txBody>
                    <a:bodyPr/>
                    <a:lstStyle/>
                    <a:p>
                      <a:pPr marL="0" marR="0" algn="ctr">
                        <a:lnSpc>
                          <a:spcPct val="107000"/>
                        </a:lnSpc>
                        <a:spcBef>
                          <a:spcPts val="0"/>
                        </a:spcBef>
                        <a:spcAft>
                          <a:spcPts val="0"/>
                        </a:spcAft>
                      </a:pPr>
                      <a:r>
                        <a:rPr lang="en-US" sz="1000">
                          <a:effectLst/>
                        </a:rPr>
                        <a:t>Types of procedures/surgeries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nchor="ctr"/>
                </a:tc>
                <a:tc>
                  <a:txBody>
                    <a:bodyPr/>
                    <a:lstStyle/>
                    <a:p>
                      <a:pPr marL="0" marR="0">
                        <a:lnSpc>
                          <a:spcPct val="107000"/>
                        </a:lnSpc>
                        <a:spcBef>
                          <a:spcPts val="0"/>
                        </a:spcBef>
                        <a:spcAft>
                          <a:spcPts val="0"/>
                        </a:spcAft>
                      </a:pPr>
                      <a:r>
                        <a:rPr lang="en-US" sz="1000">
                          <a:effectLst/>
                        </a:rPr>
                        <a:t>Any abdominal or orthopedic surgery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tc>
                  <a:txBody>
                    <a:bodyPr/>
                    <a:lstStyle/>
                    <a:p>
                      <a:pPr marL="0" marR="0">
                        <a:lnSpc>
                          <a:spcPct val="107000"/>
                        </a:lnSpc>
                        <a:spcBef>
                          <a:spcPts val="0"/>
                        </a:spcBef>
                        <a:spcAft>
                          <a:spcPts val="0"/>
                        </a:spcAft>
                      </a:pPr>
                      <a:r>
                        <a:rPr lang="en-US" sz="1000" dirty="0">
                          <a:effectLst/>
                        </a:rPr>
                        <a:t>Procedures requiring only skin excision or small sutures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extLst>
                  <a:ext uri="{0D108BD9-81ED-4DB2-BD59-A6C34878D82A}">
                    <a16:rowId xmlns:a16="http://schemas.microsoft.com/office/drawing/2014/main" val="726630959"/>
                  </a:ext>
                </a:extLst>
              </a:tr>
              <a:tr h="3132564">
                <a:tc>
                  <a:txBody>
                    <a:bodyPr/>
                    <a:lstStyle/>
                    <a:p>
                      <a:pPr marL="0" marR="0" algn="ctr">
                        <a:lnSpc>
                          <a:spcPct val="107000"/>
                        </a:lnSpc>
                        <a:spcBef>
                          <a:spcPts val="0"/>
                        </a:spcBef>
                        <a:spcAft>
                          <a:spcPts val="0"/>
                        </a:spcAft>
                      </a:pPr>
                      <a:r>
                        <a:rPr lang="en-US" sz="1000">
                          <a:effectLst/>
                        </a:rPr>
                        <a:t>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nchor="ctr"/>
                </a:tc>
                <a:tc>
                  <a:txBody>
                    <a:bodyPr/>
                    <a:lstStyle/>
                    <a:p>
                      <a:pPr marL="0" marR="0">
                        <a:lnSpc>
                          <a:spcPct val="107000"/>
                        </a:lnSpc>
                        <a:spcBef>
                          <a:spcPts val="0"/>
                        </a:spcBef>
                        <a:spcAft>
                          <a:spcPts val="0"/>
                        </a:spcAft>
                      </a:pPr>
                      <a:r>
                        <a:rPr lang="en-US" sz="1000">
                          <a:effectLst/>
                        </a:rPr>
                        <a:t>1 or more of the following resulted: </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A body cavity was entered (liver biopsy, chest tubes) </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A mesenchymal barrier was crossed</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An organ was removed</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Normal anatomy was operatively altered</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Reduction of fracture</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Elbow radial head excision</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Extraction of third molars or &gt;3 teeth</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Substantial impairment of physical or physiological functions is produced</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Joint replacements</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External Fixation</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Tendon Transfer</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Closure of Intestinal fistula</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 I&amp;D dental abscess</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Fracture dislocation</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pPr>
                      <a:r>
                        <a:rPr lang="en-US" sz="1000">
                          <a:effectLst/>
                        </a:rPr>
                        <a:t>Amputations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tc>
                  <a:txBody>
                    <a:bodyPr/>
                    <a:lstStyle/>
                    <a:p>
                      <a:pPr marL="0" marR="0">
                        <a:lnSpc>
                          <a:spcPct val="107000"/>
                        </a:lnSpc>
                        <a:spcBef>
                          <a:spcPts val="0"/>
                        </a:spcBef>
                        <a:spcAft>
                          <a:spcPts val="0"/>
                        </a:spcAft>
                      </a:pPr>
                      <a:r>
                        <a:rPr lang="en-US" sz="1000" dirty="0">
                          <a:effectLst/>
                        </a:rPr>
                        <a:t>1 or more of the following resulted: </a:t>
                      </a:r>
                      <a:endParaRPr lang="en-US" sz="1100" dirty="0">
                        <a:effectLst/>
                      </a:endParaRPr>
                    </a:p>
                    <a:p>
                      <a:pPr marL="0" marR="0">
                        <a:lnSpc>
                          <a:spcPct val="107000"/>
                        </a:lnSpc>
                        <a:spcBef>
                          <a:spcPts val="0"/>
                        </a:spcBef>
                        <a:spcAft>
                          <a:spcPts val="0"/>
                        </a:spcAft>
                      </a:pPr>
                      <a:r>
                        <a:rPr lang="en-US" sz="1000" dirty="0">
                          <a:effectLst/>
                        </a:rPr>
                        <a:t>Manipulation of skin, mucous membranes, or superficial connective tissue as a result of: </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Dental care</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Nail extirpation</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Replacement of  central venous access device </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Incision of periumbilical abscess</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Closure of fistula </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Debridement and pus drainage</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Burr holes </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rPr>
                        <a:t>Repeat Bio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78" marR="67778" marT="0" marB="0"/>
                </a:tc>
                <a:extLst>
                  <a:ext uri="{0D108BD9-81ED-4DB2-BD59-A6C34878D82A}">
                    <a16:rowId xmlns:a16="http://schemas.microsoft.com/office/drawing/2014/main" val="3891210732"/>
                  </a:ext>
                </a:extLst>
              </a:tr>
            </a:tbl>
          </a:graphicData>
        </a:graphic>
      </p:graphicFrame>
      <p:sp>
        <p:nvSpPr>
          <p:cNvPr id="10" name="5-Point Star 9"/>
          <p:cNvSpPr/>
          <p:nvPr/>
        </p:nvSpPr>
        <p:spPr>
          <a:xfrm>
            <a:off x="10994050" y="244357"/>
            <a:ext cx="689950" cy="483098"/>
          </a:xfrm>
          <a:prstGeom prst="star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07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4D2C-85FE-4E74-A027-77EE1A494426}"/>
              </a:ext>
            </a:extLst>
          </p:cNvPr>
          <p:cNvSpPr>
            <a:spLocks noGrp="1"/>
          </p:cNvSpPr>
          <p:nvPr>
            <p:ph type="title"/>
          </p:nvPr>
        </p:nvSpPr>
        <p:spPr/>
        <p:txBody>
          <a:bodyPr/>
          <a:lstStyle/>
          <a:p>
            <a:r>
              <a:rPr lang="en-US" dirty="0"/>
              <a:t>Our Work in Falls: Helen</a:t>
            </a:r>
          </a:p>
        </p:txBody>
      </p:sp>
      <p:sp>
        <p:nvSpPr>
          <p:cNvPr id="3" name="Content Placeholder 2">
            <a:extLst>
              <a:ext uri="{FF2B5EF4-FFF2-40B4-BE49-F238E27FC236}">
                <a16:creationId xmlns:a16="http://schemas.microsoft.com/office/drawing/2014/main" id="{67CFE2C0-9860-4B8E-9817-BB4B193BA33F}"/>
              </a:ext>
            </a:extLst>
          </p:cNvPr>
          <p:cNvSpPr>
            <a:spLocks noGrp="1"/>
          </p:cNvSpPr>
          <p:nvPr>
            <p:ph sz="half" idx="1"/>
          </p:nvPr>
        </p:nvSpPr>
        <p:spPr>
          <a:xfrm>
            <a:off x="920750" y="1381992"/>
            <a:ext cx="10563678" cy="4839402"/>
          </a:xfrm>
        </p:spPr>
        <p:txBody>
          <a:bodyPr>
            <a:normAutofit fontScale="70000" lnSpcReduction="20000"/>
          </a:bodyPr>
          <a:lstStyle/>
          <a:p>
            <a:r>
              <a:rPr lang="en-US" dirty="0" smtClean="0"/>
              <a:t>Shifted from Falls Committee to Falls Friday</a:t>
            </a:r>
          </a:p>
          <a:p>
            <a:pPr lvl="1"/>
            <a:r>
              <a:rPr lang="en-US" dirty="0" smtClean="0"/>
              <a:t>Now weekly instead of biweekly</a:t>
            </a:r>
          </a:p>
          <a:p>
            <a:pPr lvl="1"/>
            <a:r>
              <a:rPr lang="en-US" dirty="0" smtClean="0"/>
              <a:t>More frontline representation with CNCs attending and presenting the falls that occurred on their units and lessons learned</a:t>
            </a:r>
          </a:p>
          <a:p>
            <a:pPr marL="609575" lvl="1" indent="0">
              <a:buNone/>
            </a:pPr>
            <a:endParaRPr lang="en-US" dirty="0"/>
          </a:p>
          <a:p>
            <a:r>
              <a:rPr lang="en-US" dirty="0" smtClean="0"/>
              <a:t>In the process of auditing fall prevention strategies for best practices and standardization across acute care units</a:t>
            </a:r>
          </a:p>
          <a:p>
            <a:pPr lvl="1"/>
            <a:r>
              <a:rPr lang="en-US" dirty="0" smtClean="0"/>
              <a:t>Found many units had great tools they were using but want to determine which are most effective and standardize across the system</a:t>
            </a:r>
          </a:p>
          <a:p>
            <a:pPr lvl="1"/>
            <a:r>
              <a:rPr lang="en-US" dirty="0" smtClean="0"/>
              <a:t>Focusing on a teach back method and involving patients in their fall risk assessment to encourage understanding of their current mobility level and the importance of interventions being used in their care</a:t>
            </a:r>
          </a:p>
          <a:p>
            <a:pPr lvl="1"/>
            <a:r>
              <a:rPr lang="en-US" dirty="0" smtClean="0"/>
              <a:t>Investigating unit flow, staffing assignments, and spatial optimization to help decrease response time to call lights and bed alarms</a:t>
            </a:r>
          </a:p>
        </p:txBody>
      </p:sp>
      <p:sp>
        <p:nvSpPr>
          <p:cNvPr id="4" name="Text Placeholder 3">
            <a:extLst>
              <a:ext uri="{FF2B5EF4-FFF2-40B4-BE49-F238E27FC236}">
                <a16:creationId xmlns:a16="http://schemas.microsoft.com/office/drawing/2014/main" id="{ABB28526-E628-4CDC-A720-03D01A9C3A4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86834A9D-305B-47F2-9D43-D8659D5F2E1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F15BE9C-EE22-4AE0-9E44-4A2657E0D0C9}"/>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F36B276-D0D9-4CBA-9BDD-CBF611AFAA7F}"/>
              </a:ext>
            </a:extLst>
          </p:cNvPr>
          <p:cNvSpPr>
            <a:spLocks noGrp="1"/>
          </p:cNvSpPr>
          <p:nvPr>
            <p:ph type="body" sz="quarter" idx="15"/>
          </p:nvPr>
        </p:nvSpPr>
        <p:spPr/>
        <p:txBody>
          <a:bodyPr/>
          <a:lstStyle/>
          <a:p>
            <a:endParaRPr lang="en-US"/>
          </a:p>
        </p:txBody>
      </p:sp>
      <p:sp>
        <p:nvSpPr>
          <p:cNvPr id="8" name="5-Point Star 7"/>
          <p:cNvSpPr/>
          <p:nvPr/>
        </p:nvSpPr>
        <p:spPr>
          <a:xfrm>
            <a:off x="10994050" y="244357"/>
            <a:ext cx="689950" cy="483098"/>
          </a:xfrm>
          <a:prstGeom prst="star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53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4D2C-85FE-4E74-A027-77EE1A494426}"/>
              </a:ext>
            </a:extLst>
          </p:cNvPr>
          <p:cNvSpPr>
            <a:spLocks noGrp="1"/>
          </p:cNvSpPr>
          <p:nvPr>
            <p:ph type="title"/>
          </p:nvPr>
        </p:nvSpPr>
        <p:spPr/>
        <p:txBody>
          <a:bodyPr/>
          <a:lstStyle/>
          <a:p>
            <a:r>
              <a:rPr lang="en-US" dirty="0"/>
              <a:t>Our work in Medication Errors: Raelynn</a:t>
            </a:r>
          </a:p>
        </p:txBody>
      </p:sp>
      <p:sp>
        <p:nvSpPr>
          <p:cNvPr id="3" name="Content Placeholder 2">
            <a:extLst>
              <a:ext uri="{FF2B5EF4-FFF2-40B4-BE49-F238E27FC236}">
                <a16:creationId xmlns:a16="http://schemas.microsoft.com/office/drawing/2014/main" id="{67CFE2C0-9860-4B8E-9817-BB4B193BA33F}"/>
              </a:ext>
            </a:extLst>
          </p:cNvPr>
          <p:cNvSpPr>
            <a:spLocks noGrp="1"/>
          </p:cNvSpPr>
          <p:nvPr>
            <p:ph sz="half" idx="1"/>
          </p:nvPr>
        </p:nvSpPr>
        <p:spPr/>
        <p:txBody>
          <a:bodyPr/>
          <a:lstStyle/>
          <a:p>
            <a:pPr lvl="0"/>
            <a:r>
              <a:rPr lang="en-US" sz="2000" dirty="0"/>
              <a:t>Large turnover in L&amp;D</a:t>
            </a:r>
          </a:p>
          <a:p>
            <a:pPr lvl="1"/>
            <a:r>
              <a:rPr lang="en-US" sz="2000" dirty="0"/>
              <a:t>15 nurses left in a three month period</a:t>
            </a:r>
          </a:p>
          <a:p>
            <a:pPr lvl="1"/>
            <a:r>
              <a:rPr lang="en-US" sz="2000" dirty="0"/>
              <a:t>We saw cluster of Pitocin errors</a:t>
            </a:r>
          </a:p>
          <a:p>
            <a:pPr lvl="1"/>
            <a:r>
              <a:rPr lang="en-US" sz="2000" dirty="0"/>
              <a:t>Chart audit revealed a lapse in double signatures for Pitocin d/t no hard stop</a:t>
            </a:r>
          </a:p>
          <a:p>
            <a:pPr marL="0" indent="0">
              <a:buNone/>
            </a:pPr>
            <a:r>
              <a:rPr lang="en-US" sz="2000" dirty="0"/>
              <a:t> </a:t>
            </a:r>
          </a:p>
          <a:p>
            <a:pPr lvl="0"/>
            <a:r>
              <a:rPr lang="en-US" sz="2000" dirty="0"/>
              <a:t>Goal set to decrease Pitocin errors by improving dual signature compliance rate from baseline (Jan) 65% to 80% by September, 2022. </a:t>
            </a:r>
          </a:p>
          <a:p>
            <a:pPr lvl="1"/>
            <a:r>
              <a:rPr lang="en-US" sz="2000" dirty="0"/>
              <a:t>Hard stop put in EPIC for double signatures</a:t>
            </a:r>
          </a:p>
          <a:p>
            <a:pPr lvl="1"/>
            <a:r>
              <a:rPr lang="en-US" sz="2000" dirty="0"/>
              <a:t>Unit made a video on how the process should go (best practice)</a:t>
            </a:r>
          </a:p>
          <a:p>
            <a:pPr lvl="1"/>
            <a:r>
              <a:rPr lang="en-US" sz="2000" dirty="0"/>
              <a:t>Chart audits being done monthly</a:t>
            </a:r>
          </a:p>
          <a:p>
            <a:pPr marL="1219151" lvl="2" indent="0">
              <a:buNone/>
            </a:pPr>
            <a:endParaRPr lang="en-US" sz="2000" dirty="0" smtClean="0"/>
          </a:p>
        </p:txBody>
      </p:sp>
      <p:sp>
        <p:nvSpPr>
          <p:cNvPr id="4" name="Text Placeholder 3">
            <a:extLst>
              <a:ext uri="{FF2B5EF4-FFF2-40B4-BE49-F238E27FC236}">
                <a16:creationId xmlns:a16="http://schemas.microsoft.com/office/drawing/2014/main" id="{ABB28526-E628-4CDC-A720-03D01A9C3A4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86834A9D-305B-47F2-9D43-D8659D5F2E1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F15BE9C-EE22-4AE0-9E44-4A2657E0D0C9}"/>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F36B276-D0D9-4CBA-9BDD-CBF611AFAA7F}"/>
              </a:ext>
            </a:extLst>
          </p:cNvPr>
          <p:cNvSpPr>
            <a:spLocks noGrp="1"/>
          </p:cNvSpPr>
          <p:nvPr>
            <p:ph type="body" sz="quarter" idx="15"/>
          </p:nvPr>
        </p:nvSpPr>
        <p:spPr/>
        <p:txBody>
          <a:bodyPr/>
          <a:lstStyle/>
          <a:p>
            <a:endParaRPr lang="en-US"/>
          </a:p>
        </p:txBody>
      </p:sp>
      <p:sp>
        <p:nvSpPr>
          <p:cNvPr id="8" name="5-Point Star 7"/>
          <p:cNvSpPr/>
          <p:nvPr/>
        </p:nvSpPr>
        <p:spPr>
          <a:xfrm>
            <a:off x="11184608" y="244357"/>
            <a:ext cx="599639" cy="449232"/>
          </a:xfrm>
          <a:prstGeom prst="star5">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84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033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23411"/>
            <a:ext cx="10363200" cy="2582777"/>
          </a:xfrm>
        </p:spPr>
        <p:txBody>
          <a:bodyPr>
            <a:normAutofit fontScale="90000"/>
          </a:bodyPr>
          <a:lstStyle/>
          <a:p>
            <a:r>
              <a:rPr lang="en-US" dirty="0"/>
              <a:t>Introductions</a:t>
            </a:r>
            <a:br>
              <a:rPr lang="en-US" dirty="0"/>
            </a:br>
            <a:r>
              <a:rPr lang="en-US" sz="3100" dirty="0"/>
              <a:t>Deborah Sax</a:t>
            </a:r>
            <a:br>
              <a:rPr lang="en-US" sz="3100" dirty="0"/>
            </a:br>
            <a:r>
              <a:rPr lang="en-US" sz="3100" dirty="0"/>
              <a:t>Helen Smith</a:t>
            </a:r>
            <a:br>
              <a:rPr lang="en-US" sz="3100" dirty="0"/>
            </a:br>
            <a:r>
              <a:rPr lang="en-US" sz="3100" dirty="0"/>
              <a:t>Iona Thraen</a:t>
            </a:r>
            <a:br>
              <a:rPr lang="en-US" sz="3100" dirty="0"/>
            </a:br>
            <a:r>
              <a:rPr lang="en-US" sz="3100" dirty="0"/>
              <a:t>Raelynn </a:t>
            </a:r>
            <a:r>
              <a:rPr lang="en-US" sz="3100" dirty="0" smtClean="0"/>
              <a:t>Frederickson</a:t>
            </a:r>
            <a:endParaRPr lang="en-US" sz="3100" dirty="0"/>
          </a:p>
        </p:txBody>
      </p:sp>
      <p:sp>
        <p:nvSpPr>
          <p:cNvPr id="3" name="Subtitle 2"/>
          <p:cNvSpPr>
            <a:spLocks noGrp="1"/>
          </p:cNvSpPr>
          <p:nvPr>
            <p:ph type="subTitle" idx="1"/>
          </p:nvPr>
        </p:nvSpPr>
        <p:spPr>
          <a:xfrm>
            <a:off x="1828800" y="5694946"/>
            <a:ext cx="8534400" cy="1074821"/>
          </a:xfrm>
        </p:spPr>
        <p:txBody>
          <a:bodyPr>
            <a:noAutofit/>
          </a:bodyPr>
          <a:lstStyle/>
          <a:p>
            <a:r>
              <a:rPr lang="en-US" sz="1200" dirty="0"/>
              <a:t>Created by Patient Safety Clinical Team</a:t>
            </a:r>
          </a:p>
          <a:p>
            <a:r>
              <a:rPr lang="en-US" sz="1200" dirty="0" smtClean="0"/>
              <a:t>12/15/2021</a:t>
            </a:r>
            <a:endParaRPr lang="en-US" sz="1200" dirty="0"/>
          </a:p>
        </p:txBody>
      </p:sp>
    </p:spTree>
    <p:extLst>
      <p:ext uri="{BB962C8B-B14F-4D97-AF65-F5344CB8AC3E}">
        <p14:creationId xmlns:p14="http://schemas.microsoft.com/office/powerpoint/2010/main" val="10710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agenda today is to:</a:t>
            </a:r>
            <a:r>
              <a:rPr lang="en-US" dirty="0"/>
              <a:t>	</a:t>
            </a:r>
          </a:p>
        </p:txBody>
      </p:sp>
      <p:sp>
        <p:nvSpPr>
          <p:cNvPr id="3" name="Content Placeholder 2"/>
          <p:cNvSpPr>
            <a:spLocks noGrp="1"/>
          </p:cNvSpPr>
          <p:nvPr>
            <p:ph sz="half" idx="1"/>
          </p:nvPr>
        </p:nvSpPr>
        <p:spPr>
          <a:xfrm>
            <a:off x="920750" y="1219200"/>
            <a:ext cx="10563678" cy="5342965"/>
          </a:xfrm>
        </p:spPr>
        <p:txBody>
          <a:bodyPr/>
          <a:lstStyle/>
          <a:p>
            <a:r>
              <a:rPr lang="en-US" sz="3200" dirty="0"/>
              <a:t>Introduce you to the UUH Patient Safety Program (Iona)</a:t>
            </a:r>
          </a:p>
          <a:p>
            <a:r>
              <a:rPr lang="en-US" sz="3200" dirty="0"/>
              <a:t>Describe how it works, our current and future goals (Iona)</a:t>
            </a:r>
          </a:p>
          <a:p>
            <a:r>
              <a:rPr lang="en-US" sz="3200" dirty="0"/>
              <a:t>Introduce you to our thinking, </a:t>
            </a:r>
            <a:r>
              <a:rPr lang="en-US" sz="3200" dirty="0" smtClean="0"/>
              <a:t>approaches(Deb</a:t>
            </a:r>
            <a:r>
              <a:rPr lang="en-US" sz="3200" dirty="0"/>
              <a:t>)</a:t>
            </a:r>
          </a:p>
          <a:p>
            <a:r>
              <a:rPr lang="en-US" sz="3200" dirty="0" smtClean="0"/>
              <a:t>Describe </a:t>
            </a:r>
            <a:r>
              <a:rPr lang="en-US" sz="3200" dirty="0"/>
              <a:t>our work in falls (Helen)</a:t>
            </a:r>
          </a:p>
          <a:p>
            <a:r>
              <a:rPr lang="en-US" sz="3200" dirty="0"/>
              <a:t>Describe our work in  medication errors (</a:t>
            </a:r>
            <a:r>
              <a:rPr lang="en-US" sz="3200" dirty="0" smtClean="0"/>
              <a:t>Raelynn)</a:t>
            </a:r>
            <a:endParaRPr lang="en-US" sz="3200"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5"/>
          </p:nvPr>
        </p:nvSpPr>
        <p:spPr/>
        <p:txBody>
          <a:bodyPr/>
          <a:lstStyle/>
          <a:p>
            <a:endParaRPr lang="en-US" dirty="0"/>
          </a:p>
        </p:txBody>
      </p:sp>
      <p:sp>
        <p:nvSpPr>
          <p:cNvPr id="8" name="5-Point Star 7"/>
          <p:cNvSpPr/>
          <p:nvPr/>
        </p:nvSpPr>
        <p:spPr>
          <a:xfrm>
            <a:off x="10982761" y="295835"/>
            <a:ext cx="376518" cy="28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7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69EB-52E0-4732-9109-939AAAE1B6E8}"/>
              </a:ext>
            </a:extLst>
          </p:cNvPr>
          <p:cNvSpPr>
            <a:spLocks noGrp="1"/>
          </p:cNvSpPr>
          <p:nvPr>
            <p:ph type="title"/>
          </p:nvPr>
        </p:nvSpPr>
        <p:spPr>
          <a:xfrm>
            <a:off x="822778" y="303966"/>
            <a:ext cx="10661650" cy="549537"/>
          </a:xfrm>
        </p:spPr>
        <p:txBody>
          <a:bodyPr/>
          <a:lstStyle/>
          <a:p>
            <a:r>
              <a:rPr lang="en-US" sz="3200" dirty="0"/>
              <a:t>Patient Safety Program Components at </a:t>
            </a:r>
            <a:r>
              <a:rPr lang="en-US" dirty="0"/>
              <a:t>UUH</a:t>
            </a:r>
          </a:p>
        </p:txBody>
      </p:sp>
      <p:sp>
        <p:nvSpPr>
          <p:cNvPr id="3" name="Content Placeholder 2">
            <a:extLst>
              <a:ext uri="{FF2B5EF4-FFF2-40B4-BE49-F238E27FC236}">
                <a16:creationId xmlns:a16="http://schemas.microsoft.com/office/drawing/2014/main" id="{5C1CA6C3-2C75-46F2-8D28-22E8EDA72FBA}"/>
              </a:ext>
            </a:extLst>
          </p:cNvPr>
          <p:cNvSpPr>
            <a:spLocks noGrp="1"/>
          </p:cNvSpPr>
          <p:nvPr>
            <p:ph sz="half" idx="1"/>
          </p:nvPr>
        </p:nvSpPr>
        <p:spPr>
          <a:xfrm>
            <a:off x="642204" y="1128272"/>
            <a:ext cx="10563678" cy="4962088"/>
          </a:xfrm>
        </p:spPr>
        <p:txBody>
          <a:bodyPr/>
          <a:lstStyle/>
          <a:p>
            <a:r>
              <a:rPr lang="en-US" sz="2000" b="1" dirty="0"/>
              <a:t>System Quality</a:t>
            </a:r>
            <a:r>
              <a:rPr lang="en-US" sz="2000" dirty="0"/>
              <a:t>: Patient Safety program - located within Systems Quality (Accreditation, Value Engineering, Quality Consultants, Systems Data Analysis)</a:t>
            </a:r>
          </a:p>
          <a:p>
            <a:r>
              <a:rPr lang="en-US" sz="2000" b="1" dirty="0"/>
              <a:t>Personnel</a:t>
            </a:r>
            <a:r>
              <a:rPr lang="en-US" sz="2000" dirty="0"/>
              <a:t>: 6 person unit consisting of 3 clinical experts (nursing, physical therapy), 2 business analysts, and one director</a:t>
            </a:r>
          </a:p>
          <a:p>
            <a:r>
              <a:rPr lang="en-US" sz="2000" b="1" dirty="0"/>
              <a:t>Working Environment</a:t>
            </a:r>
            <a:r>
              <a:rPr lang="en-US" sz="2000" dirty="0"/>
              <a:t>: Administrative offices downtown. Since COVID, detailed to work from home and remotely</a:t>
            </a:r>
          </a:p>
          <a:p>
            <a:r>
              <a:rPr lang="en-US" sz="2000" b="1" dirty="0"/>
              <a:t>Reporting Infrastructure: </a:t>
            </a:r>
            <a:r>
              <a:rPr lang="en-US" sz="2000" dirty="0"/>
              <a:t>DATIX RL (Report and Learn) patient safety event reporting system</a:t>
            </a:r>
          </a:p>
          <a:p>
            <a:r>
              <a:rPr lang="en-US" sz="2000" b="1" dirty="0"/>
              <a:t>Number of Events: </a:t>
            </a:r>
            <a:r>
              <a:rPr lang="en-US" sz="2000" dirty="0"/>
              <a:t>Close to 12,000 events reported a year</a:t>
            </a:r>
          </a:p>
          <a:p>
            <a:r>
              <a:rPr lang="en-US" sz="2000" b="1" dirty="0"/>
              <a:t>Huddle: </a:t>
            </a:r>
            <a:r>
              <a:rPr lang="en-US" sz="2000" dirty="0"/>
              <a:t>Daily events of between 40-60 that are triaged daily (5 business days a week)</a:t>
            </a:r>
          </a:p>
          <a:p>
            <a:r>
              <a:rPr lang="en-US" sz="2000" b="1" dirty="0"/>
              <a:t>Findings: </a:t>
            </a:r>
            <a:r>
              <a:rPr lang="en-US" sz="2000" dirty="0"/>
              <a:t>Serious Safety Events, State Reportable Events, </a:t>
            </a:r>
            <a:r>
              <a:rPr lang="en-US" sz="2000" dirty="0" smtClean="0"/>
              <a:t>Precursor </a:t>
            </a:r>
            <a:r>
              <a:rPr lang="en-US" sz="2000" dirty="0"/>
              <a:t>1 events (using HPI Algorithm) are called out for further investigations, causal analysis, and action planning by the Patient Safety Clinical Quality Consultant Team </a:t>
            </a:r>
          </a:p>
          <a:p>
            <a:r>
              <a:rPr lang="en-US" sz="2000" b="1" dirty="0"/>
              <a:t>PERT: </a:t>
            </a:r>
            <a:r>
              <a:rPr lang="en-US" sz="2000" dirty="0"/>
              <a:t>Patient Event Review Team – Accountability, follow up, multi-disciplinary </a:t>
            </a:r>
            <a:endParaRPr lang="en-US" sz="2000" b="1" dirty="0"/>
          </a:p>
        </p:txBody>
      </p:sp>
      <p:sp>
        <p:nvSpPr>
          <p:cNvPr id="4" name="Text Placeholder 3">
            <a:extLst>
              <a:ext uri="{FF2B5EF4-FFF2-40B4-BE49-F238E27FC236}">
                <a16:creationId xmlns:a16="http://schemas.microsoft.com/office/drawing/2014/main" id="{8F38A625-D09B-4455-9601-38B9A521C29C}"/>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457A1C48-9B11-49DD-B3FE-E8A798F4995D}"/>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31DBCFE6-4C4B-4EB8-9BED-9D1C439543C5}"/>
              </a:ext>
            </a:extLst>
          </p:cNvPr>
          <p:cNvSpPr>
            <a:spLocks noGrp="1"/>
          </p:cNvSpPr>
          <p:nvPr>
            <p:ph type="body" sz="quarter" idx="13"/>
          </p:nvPr>
        </p:nvSpPr>
        <p:spPr/>
        <p:txBody>
          <a:bodyPr/>
          <a:lstStyle/>
          <a:p>
            <a:endParaRPr lang="en-US"/>
          </a:p>
        </p:txBody>
      </p:sp>
      <p:sp>
        <p:nvSpPr>
          <p:cNvPr id="8" name="5-Point Star 7"/>
          <p:cNvSpPr/>
          <p:nvPr/>
        </p:nvSpPr>
        <p:spPr>
          <a:xfrm>
            <a:off x="11484428" y="295835"/>
            <a:ext cx="376518" cy="28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30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E540-9DC8-44C7-BB57-D7CC75B95940}"/>
              </a:ext>
            </a:extLst>
          </p:cNvPr>
          <p:cNvSpPr>
            <a:spLocks noGrp="1"/>
          </p:cNvSpPr>
          <p:nvPr>
            <p:ph type="title"/>
          </p:nvPr>
        </p:nvSpPr>
        <p:spPr/>
        <p:txBody>
          <a:bodyPr/>
          <a:lstStyle/>
          <a:p>
            <a:r>
              <a:rPr lang="en-US" sz="3600" dirty="0"/>
              <a:t>HPI Algorithm and Deviations from GAPS </a:t>
            </a:r>
          </a:p>
        </p:txBody>
      </p:sp>
      <p:sp>
        <p:nvSpPr>
          <p:cNvPr id="3" name="Content Placeholder 2">
            <a:extLst>
              <a:ext uri="{FF2B5EF4-FFF2-40B4-BE49-F238E27FC236}">
                <a16:creationId xmlns:a16="http://schemas.microsoft.com/office/drawing/2014/main" id="{1519082A-CBEB-4A37-9712-78F451B1A0AB}"/>
              </a:ext>
            </a:extLst>
          </p:cNvPr>
          <p:cNvSpPr>
            <a:spLocks noGrp="1"/>
          </p:cNvSpPr>
          <p:nvPr>
            <p:ph sz="half" idx="1"/>
          </p:nvPr>
        </p:nvSpPr>
        <p:spPr>
          <a:xfrm>
            <a:off x="750420" y="1411172"/>
            <a:ext cx="10563678" cy="4459003"/>
          </a:xfrm>
        </p:spPr>
        <p:txBody>
          <a:bodyPr/>
          <a:lstStyle/>
          <a:p>
            <a:pPr marL="0" indent="0">
              <a:buNone/>
            </a:pPr>
            <a:r>
              <a:rPr lang="en-US" sz="3200" dirty="0" smtClean="0"/>
              <a:t>GAPS </a:t>
            </a:r>
            <a:r>
              <a:rPr lang="en-US" sz="3200" dirty="0"/>
              <a:t>– Generally Accepted Performance Standard</a:t>
            </a:r>
          </a:p>
          <a:p>
            <a:endParaRPr lang="en-US" dirty="0"/>
          </a:p>
        </p:txBody>
      </p:sp>
      <p:sp>
        <p:nvSpPr>
          <p:cNvPr id="4" name="Text Placeholder 3">
            <a:extLst>
              <a:ext uri="{FF2B5EF4-FFF2-40B4-BE49-F238E27FC236}">
                <a16:creationId xmlns:a16="http://schemas.microsoft.com/office/drawing/2014/main" id="{D1D0E552-E789-4DD3-9AD0-FD21CD43557C}"/>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E38A2B3B-0D2C-4C2C-A994-767B1908671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C667860-6D7F-4091-8444-233F47897551}"/>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47CDAB98-60B8-4512-A9AB-7A5DE46456B0}"/>
              </a:ext>
            </a:extLst>
          </p:cNvPr>
          <p:cNvSpPr>
            <a:spLocks noGrp="1"/>
          </p:cNvSpPr>
          <p:nvPr>
            <p:ph type="body" sz="quarter" idx="15"/>
          </p:nvPr>
        </p:nvSpPr>
        <p:spPr/>
        <p:txBody>
          <a:bodyPr/>
          <a:lstStyle/>
          <a:p>
            <a:endParaRPr lang="en-US"/>
          </a:p>
        </p:txBody>
      </p:sp>
      <p:pic>
        <p:nvPicPr>
          <p:cNvPr id="9" name="Picture 8">
            <a:extLst>
              <a:ext uri="{FF2B5EF4-FFF2-40B4-BE49-F238E27FC236}">
                <a16:creationId xmlns:a16="http://schemas.microsoft.com/office/drawing/2014/main" id="{4B00473D-F6C4-4A83-9A33-0B1BCF49779B}"/>
              </a:ext>
            </a:extLst>
          </p:cNvPr>
          <p:cNvPicPr>
            <a:picLocks noChangeAspect="1"/>
          </p:cNvPicPr>
          <p:nvPr/>
        </p:nvPicPr>
        <p:blipFill>
          <a:blip r:embed="rId2"/>
          <a:stretch>
            <a:fillRect/>
          </a:stretch>
        </p:blipFill>
        <p:spPr>
          <a:xfrm>
            <a:off x="3981530" y="2355368"/>
            <a:ext cx="4667250" cy="3883507"/>
          </a:xfrm>
          <a:prstGeom prst="rect">
            <a:avLst/>
          </a:prstGeom>
        </p:spPr>
      </p:pic>
      <p:sp>
        <p:nvSpPr>
          <p:cNvPr id="10" name="5-Point Star 9"/>
          <p:cNvSpPr/>
          <p:nvPr/>
        </p:nvSpPr>
        <p:spPr>
          <a:xfrm>
            <a:off x="11582400" y="295835"/>
            <a:ext cx="376518" cy="28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04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5956" y="840320"/>
            <a:ext cx="9515462" cy="57447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id="{7552CFB6-4B7C-451F-B368-76A869771AA5}"/>
              </a:ext>
            </a:extLst>
          </p:cNvPr>
          <p:cNvSpPr txBox="1"/>
          <p:nvPr/>
        </p:nvSpPr>
        <p:spPr>
          <a:xfrm>
            <a:off x="941259" y="193988"/>
            <a:ext cx="9940159" cy="646331"/>
          </a:xfrm>
          <a:prstGeom prst="rect">
            <a:avLst/>
          </a:prstGeom>
          <a:noFill/>
        </p:spPr>
        <p:txBody>
          <a:bodyPr wrap="square" rtlCol="0">
            <a:spAutoFit/>
          </a:bodyPr>
          <a:lstStyle/>
          <a:p>
            <a:pPr algn="ctr"/>
            <a:r>
              <a:rPr lang="en-US" sz="3600" dirty="0">
                <a:solidFill>
                  <a:srgbClr val="C00000"/>
                </a:solidFill>
              </a:rPr>
              <a:t>How it Works</a:t>
            </a:r>
          </a:p>
        </p:txBody>
      </p:sp>
      <p:sp>
        <p:nvSpPr>
          <p:cNvPr id="4" name="5-Point Star 3"/>
          <p:cNvSpPr/>
          <p:nvPr/>
        </p:nvSpPr>
        <p:spPr>
          <a:xfrm>
            <a:off x="11389161" y="394138"/>
            <a:ext cx="376518" cy="2460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77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event classification DEFINITIONS</a:t>
            </a:r>
          </a:p>
        </p:txBody>
      </p:sp>
      <p:sp>
        <p:nvSpPr>
          <p:cNvPr id="8" name="Content Placeholder 7"/>
          <p:cNvSpPr>
            <a:spLocks noGrp="1"/>
          </p:cNvSpPr>
          <p:nvPr>
            <p:ph sz="half" idx="1"/>
          </p:nvPr>
        </p:nvSpPr>
        <p:spPr>
          <a:xfrm>
            <a:off x="397503" y="1324653"/>
            <a:ext cx="11278029" cy="4905566"/>
          </a:xfrm>
        </p:spPr>
        <p:txBody>
          <a:bodyPr/>
          <a:lstStyle/>
          <a:p>
            <a:pPr marL="0" indent="0">
              <a:buNone/>
            </a:pPr>
            <a:r>
              <a:rPr lang="en-US" sz="2000" b="1" dirty="0">
                <a:solidFill>
                  <a:schemeClr val="tx1">
                    <a:lumMod val="50000"/>
                    <a:lumOff val="50000"/>
                  </a:schemeClr>
                </a:solidFill>
                <a:latin typeface="Century Gothic" panose="020B0502020202020204" pitchFamily="34" charset="0"/>
              </a:rPr>
              <a:t>State Reportable Events (SRE): </a:t>
            </a:r>
            <a:r>
              <a:rPr lang="en-US" sz="2000" dirty="0">
                <a:solidFill>
                  <a:schemeClr val="tx1">
                    <a:lumMod val="50000"/>
                    <a:lumOff val="50000"/>
                  </a:schemeClr>
                </a:solidFill>
                <a:latin typeface="Century Gothic" panose="020B0502020202020204" pitchFamily="34" charset="0"/>
              </a:rPr>
              <a:t>Can include SSEs, PSEs, Unsafe Conditions,  and are required by the state of Utah to be reported. Patient Safety will triage these events. </a:t>
            </a:r>
          </a:p>
          <a:p>
            <a:pPr marL="0" indent="0">
              <a:buNone/>
            </a:pPr>
            <a:endParaRPr lang="en-US" sz="2000" dirty="0">
              <a:solidFill>
                <a:schemeClr val="tx1">
                  <a:lumMod val="50000"/>
                  <a:lumOff val="50000"/>
                </a:schemeClr>
              </a:solidFill>
              <a:latin typeface="Century Gothic" panose="020B0502020202020204" pitchFamily="34" charset="0"/>
            </a:endParaRPr>
          </a:p>
          <a:p>
            <a:pPr marL="0" indent="0">
              <a:buNone/>
            </a:pPr>
            <a:r>
              <a:rPr lang="en-US" sz="2000" b="1" dirty="0">
                <a:solidFill>
                  <a:schemeClr val="tx1">
                    <a:lumMod val="50000"/>
                    <a:lumOff val="50000"/>
                  </a:schemeClr>
                </a:solidFill>
                <a:latin typeface="Century Gothic" panose="020B0502020202020204" pitchFamily="34" charset="0"/>
              </a:rPr>
              <a:t>Serious Safety Events (SSE):  </a:t>
            </a:r>
            <a:r>
              <a:rPr lang="en-US" sz="2000" dirty="0">
                <a:solidFill>
                  <a:schemeClr val="tx1">
                    <a:lumMod val="50000"/>
                    <a:lumOff val="50000"/>
                  </a:schemeClr>
                </a:solidFill>
                <a:latin typeface="Century Gothic" panose="020B0502020202020204" pitchFamily="34" charset="0"/>
              </a:rPr>
              <a:t>Reaches the patient and results in moderate to severe harm or death as a result of a deviation from Generally Accepted Performance Standards (GAPS)	</a:t>
            </a:r>
          </a:p>
          <a:p>
            <a:pPr marL="0" indent="0">
              <a:buNone/>
            </a:pPr>
            <a:r>
              <a:rPr lang="en-US" sz="2000" b="1" dirty="0">
                <a:solidFill>
                  <a:schemeClr val="tx1">
                    <a:lumMod val="50000"/>
                    <a:lumOff val="50000"/>
                  </a:schemeClr>
                </a:solidFill>
                <a:latin typeface="Century Gothic" panose="020B0502020202020204" pitchFamily="34" charset="0"/>
              </a:rPr>
              <a:t>Precursor Safety Events (PSE): </a:t>
            </a:r>
            <a:r>
              <a:rPr lang="en-US" sz="2000" dirty="0">
                <a:solidFill>
                  <a:schemeClr val="tx1">
                    <a:lumMod val="50000"/>
                    <a:lumOff val="50000"/>
                  </a:schemeClr>
                </a:solidFill>
                <a:latin typeface="Century Gothic" panose="020B0502020202020204" pitchFamily="34" charset="0"/>
              </a:rPr>
              <a:t>Reaches the patient and results in minimal harm or no detectable harm as a result of deviations from GAPS </a:t>
            </a:r>
          </a:p>
          <a:p>
            <a:pPr marL="0" indent="0">
              <a:buNone/>
            </a:pPr>
            <a:r>
              <a:rPr lang="en-US" sz="2000" b="1" dirty="0">
                <a:solidFill>
                  <a:schemeClr val="tx1">
                    <a:lumMod val="50000"/>
                    <a:lumOff val="50000"/>
                  </a:schemeClr>
                </a:solidFill>
                <a:latin typeface="Century Gothic" panose="020B0502020202020204" pitchFamily="34" charset="0"/>
              </a:rPr>
              <a:t>Near Miss Safety Event (NM): </a:t>
            </a:r>
            <a:r>
              <a:rPr lang="en-US" sz="2000" dirty="0">
                <a:solidFill>
                  <a:schemeClr val="tx1">
                    <a:lumMod val="50000"/>
                    <a:lumOff val="50000"/>
                  </a:schemeClr>
                </a:solidFill>
                <a:latin typeface="Century Gothic" panose="020B0502020202020204" pitchFamily="34" charset="0"/>
              </a:rPr>
              <a:t>Does not reach the patient and the error is caught either by detection or chance</a:t>
            </a:r>
          </a:p>
          <a:p>
            <a:pPr marL="0" indent="0">
              <a:buNone/>
            </a:pPr>
            <a:r>
              <a:rPr lang="en-US" sz="2000" b="1" dirty="0">
                <a:solidFill>
                  <a:schemeClr val="tx1">
                    <a:lumMod val="50000"/>
                    <a:lumOff val="50000"/>
                  </a:schemeClr>
                </a:solidFill>
                <a:latin typeface="Century Gothic" panose="020B0502020202020204" pitchFamily="34" charset="0"/>
              </a:rPr>
              <a:t>Not a safety event (NSE):  </a:t>
            </a:r>
            <a:r>
              <a:rPr lang="en-US" sz="2000" dirty="0">
                <a:solidFill>
                  <a:schemeClr val="tx1">
                    <a:lumMod val="50000"/>
                    <a:lumOff val="50000"/>
                  </a:schemeClr>
                </a:solidFill>
                <a:latin typeface="Century Gothic" panose="020B0502020202020204" pitchFamily="34" charset="0"/>
              </a:rPr>
              <a:t>No deviation in care. Care delivery went well according to generally accepted practice standards. </a:t>
            </a:r>
          </a:p>
          <a:p>
            <a:pPr marL="0" indent="0">
              <a:buNone/>
            </a:pPr>
            <a:r>
              <a:rPr lang="en-US" sz="2000" b="1" dirty="0">
                <a:solidFill>
                  <a:schemeClr val="tx1">
                    <a:lumMod val="50000"/>
                    <a:lumOff val="50000"/>
                  </a:schemeClr>
                </a:solidFill>
                <a:latin typeface="Century Gothic" panose="020B0502020202020204" pitchFamily="34" charset="0"/>
              </a:rPr>
              <a:t>Unsafe Conditions: </a:t>
            </a:r>
            <a:r>
              <a:rPr lang="en-US" sz="2000" dirty="0">
                <a:solidFill>
                  <a:schemeClr val="tx1">
                    <a:lumMod val="50000"/>
                    <a:lumOff val="50000"/>
                  </a:schemeClr>
                </a:solidFill>
                <a:latin typeface="Century Gothic" panose="020B0502020202020204" pitchFamily="34" charset="0"/>
              </a:rPr>
              <a:t>No event occurred, but a situation exists that has the potential to cause harm.</a:t>
            </a:r>
          </a:p>
          <a:p>
            <a:endParaRPr lang="en-US" sz="2400" dirty="0">
              <a:solidFill>
                <a:schemeClr val="tx1">
                  <a:lumMod val="50000"/>
                  <a:lumOff val="50000"/>
                </a:schemeClr>
              </a:solidFill>
              <a:latin typeface="Century Gothic" panose="020B0502020202020204" pitchFamily="34" charset="0"/>
            </a:endParaRPr>
          </a:p>
        </p:txBody>
      </p:sp>
      <p:sp>
        <p:nvSpPr>
          <p:cNvPr id="15" name="Text Placeholder 14"/>
          <p:cNvSpPr>
            <a:spLocks noGrp="1"/>
          </p:cNvSpPr>
          <p:nvPr>
            <p:ph type="body" sz="quarter" idx="11"/>
          </p:nvPr>
        </p:nvSpPr>
        <p:spPr/>
        <p:txBody>
          <a:bodyPr/>
          <a:lstStyle/>
          <a:p>
            <a:endParaRPr lang="en-US"/>
          </a:p>
        </p:txBody>
      </p:sp>
      <p:sp>
        <p:nvSpPr>
          <p:cNvPr id="16" name="Text Placeholder 15"/>
          <p:cNvSpPr>
            <a:spLocks noGrp="1"/>
          </p:cNvSpPr>
          <p:nvPr>
            <p:ph type="body" sz="quarter" idx="12"/>
          </p:nvPr>
        </p:nvSpPr>
        <p:spPr/>
        <p:txBody>
          <a:bodyPr/>
          <a:lstStyle/>
          <a:p>
            <a:endParaRPr lang="en-US"/>
          </a:p>
        </p:txBody>
      </p:sp>
      <p:sp>
        <p:nvSpPr>
          <p:cNvPr id="17" name="Text Placeholder 16"/>
          <p:cNvSpPr>
            <a:spLocks noGrp="1"/>
          </p:cNvSpPr>
          <p:nvPr>
            <p:ph type="body" sz="quarter" idx="13"/>
          </p:nvPr>
        </p:nvSpPr>
        <p:spPr/>
        <p:txBody>
          <a:bodyPr/>
          <a:lstStyle/>
          <a:p>
            <a:endParaRPr lang="en-US"/>
          </a:p>
        </p:txBody>
      </p:sp>
      <p:sp>
        <p:nvSpPr>
          <p:cNvPr id="18" name="Text Placeholder 17"/>
          <p:cNvSpPr>
            <a:spLocks noGrp="1"/>
          </p:cNvSpPr>
          <p:nvPr>
            <p:ph type="body" sz="quarter" idx="15"/>
          </p:nvPr>
        </p:nvSpPr>
        <p:spPr/>
        <p:txBody>
          <a:bodyPr/>
          <a:lstStyle/>
          <a:p>
            <a:endParaRPr lang="en-US"/>
          </a:p>
        </p:txBody>
      </p:sp>
      <p:sp>
        <p:nvSpPr>
          <p:cNvPr id="9" name="5-Point Star 8"/>
          <p:cNvSpPr/>
          <p:nvPr/>
        </p:nvSpPr>
        <p:spPr>
          <a:xfrm>
            <a:off x="11487273" y="295835"/>
            <a:ext cx="376518" cy="28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0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and Future Goals	</a:t>
            </a:r>
          </a:p>
        </p:txBody>
      </p:sp>
      <p:sp>
        <p:nvSpPr>
          <p:cNvPr id="3" name="Content Placeholder 2"/>
          <p:cNvSpPr>
            <a:spLocks noGrp="1"/>
          </p:cNvSpPr>
          <p:nvPr>
            <p:ph sz="half" idx="1"/>
          </p:nvPr>
        </p:nvSpPr>
        <p:spPr>
          <a:xfrm>
            <a:off x="547124" y="1411172"/>
            <a:ext cx="11349908" cy="4810221"/>
          </a:xfrm>
        </p:spPr>
        <p:txBody>
          <a:bodyPr/>
          <a:lstStyle/>
          <a:p>
            <a:r>
              <a:rPr lang="en-US" dirty="0"/>
              <a:t>Current</a:t>
            </a:r>
          </a:p>
          <a:p>
            <a:pPr lvl="1"/>
            <a:r>
              <a:rPr lang="en-US" dirty="0"/>
              <a:t>Falls</a:t>
            </a:r>
          </a:p>
          <a:p>
            <a:pPr lvl="1"/>
            <a:r>
              <a:rPr lang="en-US" dirty="0"/>
              <a:t>High risk </a:t>
            </a:r>
            <a:r>
              <a:rPr lang="en-US" dirty="0" smtClean="0"/>
              <a:t>medications</a:t>
            </a:r>
          </a:p>
          <a:p>
            <a:r>
              <a:rPr lang="en-US" dirty="0" smtClean="0"/>
              <a:t>Future</a:t>
            </a:r>
            <a:endParaRPr lang="en-US" dirty="0"/>
          </a:p>
          <a:p>
            <a:pPr lvl="1"/>
            <a:r>
              <a:rPr lang="en-US" dirty="0"/>
              <a:t>Purposeful Provider Engagement</a:t>
            </a:r>
          </a:p>
          <a:p>
            <a:pPr lvl="1"/>
            <a:r>
              <a:rPr lang="en-US" dirty="0"/>
              <a:t>Triangulation of data</a:t>
            </a:r>
          </a:p>
          <a:p>
            <a:pPr lvl="1"/>
            <a:r>
              <a:rPr lang="en-US" dirty="0"/>
              <a:t>Improved reporting, follow-up and action planning</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sp>
        <p:nvSpPr>
          <p:cNvPr id="8" name="5-Point Star 7"/>
          <p:cNvSpPr/>
          <p:nvPr/>
        </p:nvSpPr>
        <p:spPr>
          <a:xfrm>
            <a:off x="10237694" y="295835"/>
            <a:ext cx="376518" cy="28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11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851" y="195963"/>
            <a:ext cx="10661650" cy="549537"/>
          </a:xfrm>
        </p:spPr>
        <p:txBody>
          <a:bodyPr/>
          <a:lstStyle/>
          <a:p>
            <a:r>
              <a:rPr lang="en-US" dirty="0"/>
              <a:t>Psychological safety and your future</a:t>
            </a:r>
          </a:p>
        </p:txBody>
      </p:sp>
      <p:sp>
        <p:nvSpPr>
          <p:cNvPr id="8" name="Text Placeholder 7"/>
          <p:cNvSpPr>
            <a:spLocks noGrp="1"/>
          </p:cNvSpPr>
          <p:nvPr>
            <p:ph type="body" sz="quarter" idx="16"/>
          </p:nvPr>
        </p:nvSpPr>
        <p:spPr>
          <a:xfrm>
            <a:off x="2314317" y="6549760"/>
            <a:ext cx="6454000" cy="308240"/>
          </a:xfrm>
        </p:spPr>
        <p:txBody>
          <a:bodyPr/>
          <a:lstStyle/>
          <a:p>
            <a:r>
              <a:rPr lang="en-US" dirty="0"/>
              <a:t>Amy Edmonson, Building a psychologically safe workplace on you tube TED </a:t>
            </a:r>
            <a:r>
              <a:rPr lang="en-US" dirty="0">
                <a:hlinkClick r:id="rId3"/>
              </a:rPr>
              <a:t>https://www.youtube.com/watch?v=LhoLuui9gX8</a:t>
            </a:r>
            <a:endParaRPr lang="en-US" dirty="0"/>
          </a:p>
        </p:txBody>
      </p:sp>
      <p:sp>
        <p:nvSpPr>
          <p:cNvPr id="9" name="TextBox 8"/>
          <p:cNvSpPr txBox="1"/>
          <p:nvPr/>
        </p:nvSpPr>
        <p:spPr>
          <a:xfrm>
            <a:off x="833908" y="925758"/>
            <a:ext cx="10887739" cy="978729"/>
          </a:xfrm>
          <a:prstGeom prst="rect">
            <a:avLst/>
          </a:prstGeom>
          <a:noFill/>
        </p:spPr>
        <p:txBody>
          <a:bodyPr wrap="square" rtlCol="0">
            <a:spAutoFit/>
          </a:bodyPr>
          <a:lstStyle/>
          <a:p>
            <a:pPr algn="ctr"/>
            <a:r>
              <a:rPr lang="en-US" b="1" dirty="0"/>
              <a:t>Psychological safety is about cultivating a work environment where people feel comfortable being and expressing themselves</a:t>
            </a:r>
            <a:endParaRPr lang="en-US" sz="1600" dirty="0"/>
          </a:p>
        </p:txBody>
      </p:sp>
      <p:sp>
        <p:nvSpPr>
          <p:cNvPr id="6" name="Rectangle 5"/>
          <p:cNvSpPr/>
          <p:nvPr/>
        </p:nvSpPr>
        <p:spPr>
          <a:xfrm>
            <a:off x="4672361" y="6013500"/>
            <a:ext cx="7271989" cy="307777"/>
          </a:xfrm>
          <a:prstGeom prst="rect">
            <a:avLst/>
          </a:prstGeom>
        </p:spPr>
        <p:txBody>
          <a:bodyPr wrap="square">
            <a:spAutoFit/>
          </a:bodyPr>
          <a:lstStyle/>
          <a:p>
            <a:r>
              <a:rPr lang="en-US" sz="1400" dirty="0"/>
              <a:t>SOURCE: https://accelerate.uofuhealth.utah.edu/improvement/psychological-safety-for-teams</a:t>
            </a:r>
          </a:p>
        </p:txBody>
      </p:sp>
      <p:pic>
        <p:nvPicPr>
          <p:cNvPr id="10" name="Picture 9"/>
          <p:cNvPicPr>
            <a:picLocks noChangeAspect="1"/>
          </p:cNvPicPr>
          <p:nvPr/>
        </p:nvPicPr>
        <p:blipFill>
          <a:blip r:embed="rId4"/>
          <a:stretch>
            <a:fillRect/>
          </a:stretch>
        </p:blipFill>
        <p:spPr>
          <a:xfrm>
            <a:off x="746202" y="2226694"/>
            <a:ext cx="5899925" cy="2627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5"/>
          <a:stretch>
            <a:fillRect/>
          </a:stretch>
        </p:blipFill>
        <p:spPr>
          <a:xfrm>
            <a:off x="7417858" y="2264816"/>
            <a:ext cx="3793738" cy="2589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5-Point Star 10"/>
          <p:cNvSpPr/>
          <p:nvPr/>
        </p:nvSpPr>
        <p:spPr>
          <a:xfrm>
            <a:off x="11567832" y="282529"/>
            <a:ext cx="376518" cy="28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8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UHS_Brand Deck_INTERNAL_CONFID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683924E3A8914495DE9049713C7BB5" ma:contentTypeVersion="9" ma:contentTypeDescription="Create a new document." ma:contentTypeScope="" ma:versionID="5fcb2d4e2e5b156ecdccfa2893d3f680">
  <xsd:schema xmlns:xsd="http://www.w3.org/2001/XMLSchema" xmlns:xs="http://www.w3.org/2001/XMLSchema" xmlns:p="http://schemas.microsoft.com/office/2006/metadata/properties" xmlns:ns2="b94bbf47-d79a-4979-a328-b22cb82524df" targetNamespace="http://schemas.microsoft.com/office/2006/metadata/properties" ma:root="true" ma:fieldsID="05eb15a7e0d98fafae965501390e489d" ns2:_="">
    <xsd:import namespace="b94bbf47-d79a-4979-a328-b22cb82524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bbf47-d79a-4979-a328-b22cb82524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611D18-548F-453D-8767-B9A013F3C976}">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b94bbf47-d79a-4979-a328-b22cb82524df"/>
    <ds:schemaRef ds:uri="http://www.w3.org/XML/1998/namespace"/>
    <ds:schemaRef ds:uri="http://purl.org/dc/elements/1.1/"/>
  </ds:schemaRefs>
</ds:datastoreItem>
</file>

<file path=customXml/itemProps2.xml><?xml version="1.0" encoding="utf-8"?>
<ds:datastoreItem xmlns:ds="http://schemas.openxmlformats.org/officeDocument/2006/customXml" ds:itemID="{FB0BA99A-7C72-4DE2-BA1F-B10E2E20D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bbf47-d79a-4979-a328-b22cb82524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13E106-942E-48B7-8061-3882558685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UUHS_Brand Deck_INTERNAL_CONFIDENTIAL</Template>
  <TotalTime>10083</TotalTime>
  <Words>2082</Words>
  <Application>Microsoft Office PowerPoint</Application>
  <PresentationFormat>Widescreen</PresentationFormat>
  <Paragraphs>161</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 Roman</vt:lpstr>
      <vt:lpstr>Calibri</vt:lpstr>
      <vt:lpstr>Century Gothic</vt:lpstr>
      <vt:lpstr>Century Gothic Bold</vt:lpstr>
      <vt:lpstr>Century Gothic Bold Italic</vt:lpstr>
      <vt:lpstr>Symbol</vt:lpstr>
      <vt:lpstr>Times New Roman</vt:lpstr>
      <vt:lpstr>UUHS_Brand Deck_INTERNAL_CONFIDENTIAL</vt:lpstr>
      <vt:lpstr>PowerPoint Presentation</vt:lpstr>
      <vt:lpstr>Introductions Deborah Sax Helen Smith Iona Thraen Raelynn Frederickson</vt:lpstr>
      <vt:lpstr>Our agenda today is to: </vt:lpstr>
      <vt:lpstr>Patient Safety Program Components at UUH</vt:lpstr>
      <vt:lpstr>HPI Algorithm and Deviations from GAPS </vt:lpstr>
      <vt:lpstr>PowerPoint Presentation</vt:lpstr>
      <vt:lpstr>Safety event classification DEFINITIONS</vt:lpstr>
      <vt:lpstr>Current and Future Goals </vt:lpstr>
      <vt:lpstr>Psychological safety and your future</vt:lpstr>
      <vt:lpstr>PowerPoint Presentation</vt:lpstr>
      <vt:lpstr>Interpreting the state rule </vt:lpstr>
      <vt:lpstr>Application of the state rule </vt:lpstr>
      <vt:lpstr>Determining Major vs. Minor Surgery or Invasive Procedure</vt:lpstr>
      <vt:lpstr>Our Work in Falls: Helen</vt:lpstr>
      <vt:lpstr>Our work in Medication Errors: Raelynn</vt:lpstr>
      <vt:lpstr>PowerPoint Presentation</vt:lpstr>
    </vt:vector>
  </TitlesOfParts>
  <Company>University of Utah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Phelps</dc:creator>
  <cp:lastModifiedBy>Raelynn Frederickson</cp:lastModifiedBy>
  <cp:revision>94</cp:revision>
  <dcterms:created xsi:type="dcterms:W3CDTF">2019-12-06T22:27:43Z</dcterms:created>
  <dcterms:modified xsi:type="dcterms:W3CDTF">2022-02-04T22:27:29Z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0x01010083683924E3A8914495DE9049713C7BB5</vt:lpwstr>
  </property>
</Properties>
</file>